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0" r:id="rId1"/>
    <p:sldMasterId id="2147483806" r:id="rId2"/>
  </p:sldMasterIdLst>
  <p:notesMasterIdLst>
    <p:notesMasterId r:id="rId35"/>
  </p:notesMasterIdLst>
  <p:handoutMasterIdLst>
    <p:handoutMasterId r:id="rId36"/>
  </p:handoutMasterIdLst>
  <p:sldIdLst>
    <p:sldId id="585" r:id="rId3"/>
    <p:sldId id="609" r:id="rId4"/>
    <p:sldId id="591" r:id="rId5"/>
    <p:sldId id="663" r:id="rId6"/>
    <p:sldId id="611" r:id="rId7"/>
    <p:sldId id="664" r:id="rId8"/>
    <p:sldId id="665" r:id="rId9"/>
    <p:sldId id="666" r:id="rId10"/>
    <p:sldId id="667" r:id="rId11"/>
    <p:sldId id="661" r:id="rId12"/>
    <p:sldId id="589" r:id="rId13"/>
    <p:sldId id="616" r:id="rId14"/>
    <p:sldId id="625" r:id="rId15"/>
    <p:sldId id="593" r:id="rId16"/>
    <p:sldId id="662" r:id="rId17"/>
    <p:sldId id="660" r:id="rId18"/>
    <p:sldId id="642" r:id="rId19"/>
    <p:sldId id="636" r:id="rId20"/>
    <p:sldId id="627" r:id="rId21"/>
    <p:sldId id="546" r:id="rId22"/>
    <p:sldId id="545" r:id="rId23"/>
    <p:sldId id="547" r:id="rId24"/>
    <p:sldId id="548" r:id="rId25"/>
    <p:sldId id="668" r:id="rId26"/>
    <p:sldId id="669" r:id="rId27"/>
    <p:sldId id="633" r:id="rId28"/>
    <p:sldId id="634" r:id="rId29"/>
    <p:sldId id="686" r:id="rId30"/>
    <p:sldId id="687" r:id="rId31"/>
    <p:sldId id="680" r:id="rId32"/>
    <p:sldId id="683" r:id="rId33"/>
    <p:sldId id="685" r:id="rId34"/>
  </p:sldIdLst>
  <p:sldSz cx="9144000" cy="6858000" type="screen4x3"/>
  <p:notesSz cx="9928225" cy="6797675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68FE276-20F5-481A-83C3-AE8B0E931075}">
          <p14:sldIdLst>
            <p14:sldId id="585"/>
            <p14:sldId id="609"/>
            <p14:sldId id="591"/>
            <p14:sldId id="663"/>
            <p14:sldId id="611"/>
            <p14:sldId id="664"/>
            <p14:sldId id="665"/>
            <p14:sldId id="666"/>
            <p14:sldId id="667"/>
            <p14:sldId id="661"/>
            <p14:sldId id="589"/>
            <p14:sldId id="616"/>
            <p14:sldId id="625"/>
            <p14:sldId id="593"/>
            <p14:sldId id="662"/>
            <p14:sldId id="660"/>
            <p14:sldId id="642"/>
            <p14:sldId id="636"/>
            <p14:sldId id="627"/>
            <p14:sldId id="546"/>
            <p14:sldId id="545"/>
            <p14:sldId id="547"/>
            <p14:sldId id="548"/>
            <p14:sldId id="668"/>
            <p14:sldId id="669"/>
            <p14:sldId id="633"/>
            <p14:sldId id="634"/>
            <p14:sldId id="686"/>
            <p14:sldId id="687"/>
            <p14:sldId id="680"/>
            <p14:sldId id="683"/>
            <p14:sldId id="6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621">
          <p15:clr>
            <a:srgbClr val="A4A3A4"/>
          </p15:clr>
        </p15:guide>
        <p15:guide id="2" pos="3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roshige" initials="H" lastIdx="4" clrIdx="0"/>
  <p:cmAuthor id="1" name="tsuchida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7634"/>
    <a:srgbClr val="FF5050"/>
    <a:srgbClr val="9BBB58"/>
    <a:srgbClr val="4BACC6"/>
    <a:srgbClr val="FF0066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間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中間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濃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69315" autoAdjust="0"/>
  </p:normalViewPr>
  <p:slideViewPr>
    <p:cSldViewPr snapToGrid="0" snapToObjects="1">
      <p:cViewPr varScale="1">
        <p:scale>
          <a:sx n="74" d="100"/>
          <a:sy n="74" d="100"/>
        </p:scale>
        <p:origin x="-920" y="-104"/>
      </p:cViewPr>
      <p:guideLst>
        <p:guide orient="horz" pos="621"/>
        <p:guide pos="355"/>
      </p:guideLst>
    </p:cSldViewPr>
  </p:slideViewPr>
  <p:outlineViewPr>
    <p:cViewPr>
      <p:scale>
        <a:sx n="33" d="100"/>
        <a:sy n="33" d="100"/>
      </p:scale>
      <p:origin x="0" y="-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1642" y="-72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606B9-FD06-46C2-A5D9-CFF8EA179CA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A967CDC-9B62-4A10-818D-55EADF267620}">
      <dgm:prSet phldrT="[テキスト]" custT="1"/>
      <dgm:spPr>
        <a:xfrm>
          <a:off x="1091448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2010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189B0297-E988-421F-9735-7E7A4CE7A63B}" type="parTrans" cxnId="{2AF4500B-1D32-43E0-8A0B-1AABE9B80B03}">
      <dgm:prSet/>
      <dgm:spPr/>
      <dgm:t>
        <a:bodyPr/>
        <a:lstStyle/>
        <a:p>
          <a:endParaRPr kumimoji="1" lang="ja-JP" altLang="en-US" sz="1600"/>
        </a:p>
      </dgm:t>
    </dgm:pt>
    <dgm:pt modelId="{E4270404-81CE-4700-A25E-647525D05DCD}" type="sibTrans" cxnId="{2AF4500B-1D32-43E0-8A0B-1AABE9B80B03}">
      <dgm:prSet/>
      <dgm:spPr/>
      <dgm:t>
        <a:bodyPr/>
        <a:lstStyle/>
        <a:p>
          <a:endParaRPr kumimoji="1" lang="ja-JP" altLang="en-US" sz="1600"/>
        </a:p>
      </dgm:t>
    </dgm:pt>
    <dgm:pt modelId="{6D4821D0-B7DF-4F82-BB91-E20B67BBA13D}">
      <dgm:prSet phldrT="[テキスト]" custT="1"/>
      <dgm:spPr>
        <a:xfrm>
          <a:off x="1804608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2011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7A06B33C-E72D-4672-A887-5117429DC629}" type="parTrans" cxnId="{51D575F9-3A52-4C67-BA79-4BED73DEB711}">
      <dgm:prSet/>
      <dgm:spPr/>
      <dgm:t>
        <a:bodyPr/>
        <a:lstStyle/>
        <a:p>
          <a:endParaRPr kumimoji="1" lang="ja-JP" altLang="en-US" sz="1600"/>
        </a:p>
      </dgm:t>
    </dgm:pt>
    <dgm:pt modelId="{1F91D60F-4F74-4B4A-B477-1018EC57FCB2}" type="sibTrans" cxnId="{51D575F9-3A52-4C67-BA79-4BED73DEB711}">
      <dgm:prSet/>
      <dgm:spPr/>
      <dgm:t>
        <a:bodyPr/>
        <a:lstStyle/>
        <a:p>
          <a:endParaRPr kumimoji="1" lang="ja-JP" altLang="en-US" sz="1600"/>
        </a:p>
      </dgm:t>
    </dgm:pt>
    <dgm:pt modelId="{9D2BF189-C1AC-487B-85A1-923B7D73AECC}">
      <dgm:prSet phldrT="[テキスト]" custT="1"/>
      <dgm:spPr>
        <a:xfrm>
          <a:off x="2525201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2012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3BF575C0-25B3-4D53-A848-C5B17C9846F7}" type="parTrans" cxnId="{2A370CC6-1A3C-42E1-B60E-A660371B7EF1}">
      <dgm:prSet/>
      <dgm:spPr/>
      <dgm:t>
        <a:bodyPr/>
        <a:lstStyle/>
        <a:p>
          <a:endParaRPr kumimoji="1" lang="ja-JP" altLang="en-US" sz="1600"/>
        </a:p>
      </dgm:t>
    </dgm:pt>
    <dgm:pt modelId="{540F0772-FF2D-43F5-97BA-2C78F7116C80}" type="sibTrans" cxnId="{2A370CC6-1A3C-42E1-B60E-A660371B7EF1}">
      <dgm:prSet/>
      <dgm:spPr/>
      <dgm:t>
        <a:bodyPr/>
        <a:lstStyle/>
        <a:p>
          <a:endParaRPr kumimoji="1" lang="ja-JP" altLang="en-US" sz="1600"/>
        </a:p>
      </dgm:t>
    </dgm:pt>
    <dgm:pt modelId="{06B26068-C353-43A1-ACE7-3865CA26482F}">
      <dgm:prSet phldrT="[テキスト]" custT="1"/>
      <dgm:spPr>
        <a:xfrm>
          <a:off x="3245794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2013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95A4C8E1-23D8-42D0-A763-7B899DCD5529}" type="parTrans" cxnId="{3A94A004-5456-4F84-9EE5-785042CE3F93}">
      <dgm:prSet/>
      <dgm:spPr/>
      <dgm:t>
        <a:bodyPr/>
        <a:lstStyle/>
        <a:p>
          <a:endParaRPr kumimoji="1" lang="ja-JP" altLang="en-US" sz="1600"/>
        </a:p>
      </dgm:t>
    </dgm:pt>
    <dgm:pt modelId="{EF87DBE8-1B5C-41C1-B41F-C48A4BF4A6E2}" type="sibTrans" cxnId="{3A94A004-5456-4F84-9EE5-785042CE3F93}">
      <dgm:prSet/>
      <dgm:spPr/>
      <dgm:t>
        <a:bodyPr/>
        <a:lstStyle/>
        <a:p>
          <a:endParaRPr kumimoji="1" lang="ja-JP" altLang="en-US" sz="1600"/>
        </a:p>
      </dgm:t>
    </dgm:pt>
    <dgm:pt modelId="{F32D2CFA-A4D4-4361-A396-BB580F589FD5}">
      <dgm:prSet phldrT="[テキスト]" custT="1"/>
      <dgm:spPr>
        <a:xfrm>
          <a:off x="3944079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2014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FE35EDAB-873E-44B9-BDC9-AE658BAE2590}" type="parTrans" cxnId="{A2E07894-E955-47DF-9EC9-BF318C2EE49A}">
      <dgm:prSet/>
      <dgm:spPr/>
      <dgm:t>
        <a:bodyPr/>
        <a:lstStyle/>
        <a:p>
          <a:endParaRPr kumimoji="1" lang="ja-JP" altLang="en-US" sz="1600"/>
        </a:p>
      </dgm:t>
    </dgm:pt>
    <dgm:pt modelId="{3B68925F-3F2A-4F9E-8D4E-31AF3E42F90C}" type="sibTrans" cxnId="{A2E07894-E955-47DF-9EC9-BF318C2EE49A}">
      <dgm:prSet/>
      <dgm:spPr/>
      <dgm:t>
        <a:bodyPr/>
        <a:lstStyle/>
        <a:p>
          <a:endParaRPr kumimoji="1" lang="ja-JP" altLang="en-US" sz="1600"/>
        </a:p>
      </dgm:t>
    </dgm:pt>
    <dgm:pt modelId="{B56B1048-E46C-40C1-A9DE-785220A9E3A5}">
      <dgm:prSet phldrT="[テキスト]" custT="1"/>
      <dgm:spPr>
        <a:xfrm>
          <a:off x="4657239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2015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463D3074-4868-40E6-9A22-D60239483198}" type="parTrans" cxnId="{95632E28-6048-45B1-A44D-A1E64AB514E0}">
      <dgm:prSet/>
      <dgm:spPr/>
      <dgm:t>
        <a:bodyPr/>
        <a:lstStyle/>
        <a:p>
          <a:endParaRPr kumimoji="1" lang="ja-JP" altLang="en-US" sz="1600"/>
        </a:p>
      </dgm:t>
    </dgm:pt>
    <dgm:pt modelId="{66B21873-487E-42B5-AACD-702958AC7925}" type="sibTrans" cxnId="{95632E28-6048-45B1-A44D-A1E64AB514E0}">
      <dgm:prSet/>
      <dgm:spPr/>
      <dgm:t>
        <a:bodyPr/>
        <a:lstStyle/>
        <a:p>
          <a:endParaRPr kumimoji="1" lang="ja-JP" altLang="en-US" sz="1600"/>
        </a:p>
      </dgm:t>
    </dgm:pt>
    <dgm:pt modelId="{1502695F-57E7-4588-B628-9976E3DEBA27}">
      <dgm:prSet phldrT="[テキスト]" custT="1"/>
      <dgm:spPr>
        <a:xfrm>
          <a:off x="5370517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2016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8762811F-1742-4532-970B-D2AB663F22A9}" type="parTrans" cxnId="{9BDCEB48-3892-4D55-BB55-0A6485F587CD}">
      <dgm:prSet/>
      <dgm:spPr/>
      <dgm:t>
        <a:bodyPr/>
        <a:lstStyle/>
        <a:p>
          <a:endParaRPr kumimoji="1" lang="ja-JP" altLang="en-US" sz="1600"/>
        </a:p>
      </dgm:t>
    </dgm:pt>
    <dgm:pt modelId="{171B11E0-B368-44A4-9531-8C40EAF34EFC}" type="sibTrans" cxnId="{9BDCEB48-3892-4D55-BB55-0A6485F587CD}">
      <dgm:prSet/>
      <dgm:spPr/>
      <dgm:t>
        <a:bodyPr/>
        <a:lstStyle/>
        <a:p>
          <a:endParaRPr kumimoji="1" lang="ja-JP" altLang="en-US" sz="1600"/>
        </a:p>
      </dgm:t>
    </dgm:pt>
    <dgm:pt modelId="{CEE24BB0-4191-4FEE-AF97-F92C73015391}">
      <dgm:prSet phldrT="[テキスト]" custT="1"/>
      <dgm:spPr>
        <a:xfrm>
          <a:off x="6076247" y="26484"/>
          <a:ext cx="792002" cy="25200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pt-PT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2019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F1C60DCB-78DF-427F-AFB7-DFC20CD6A3F6}" type="parTrans" cxnId="{C18FF523-5365-49B9-B30A-35BF32570FC4}">
      <dgm:prSet/>
      <dgm:spPr/>
      <dgm:t>
        <a:bodyPr/>
        <a:lstStyle/>
        <a:p>
          <a:endParaRPr kumimoji="1" lang="ja-JP" altLang="en-US" sz="1600"/>
        </a:p>
      </dgm:t>
    </dgm:pt>
    <dgm:pt modelId="{20489593-D7C1-41F9-BDBA-F3CDF0518BA0}" type="sibTrans" cxnId="{C18FF523-5365-49B9-B30A-35BF32570FC4}">
      <dgm:prSet/>
      <dgm:spPr/>
      <dgm:t>
        <a:bodyPr/>
        <a:lstStyle/>
        <a:p>
          <a:endParaRPr kumimoji="1" lang="ja-JP" altLang="en-US" sz="1600"/>
        </a:p>
      </dgm:t>
    </dgm:pt>
    <dgm:pt modelId="{245608B1-CD2B-496A-958B-53AE7E79A0B3}">
      <dgm:prSet phldrT="[テキスト]" custT="1"/>
      <dgm:spPr>
        <a:xfrm>
          <a:off x="388791" y="177"/>
          <a:ext cx="786781" cy="304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1" lang="en-US" altLang="ja-JP" sz="1600" baseline="0" dirty="0">
              <a:solidFill>
                <a:sysClr val="window" lastClr="FFFFFF"/>
              </a:solidFill>
              <a:latin typeface="Calibri"/>
              <a:ea typeface="ＭＳ Ｐゴシック"/>
              <a:cs typeface="+mn-cs"/>
            </a:rPr>
            <a:t>2009</a:t>
          </a:r>
          <a:endParaRPr kumimoji="1" lang="ja-JP" altLang="en-US" sz="1600" baseline="0" dirty="0">
            <a:solidFill>
              <a:sysClr val="window" lastClr="FFFFFF"/>
            </a:solidFill>
            <a:latin typeface="Calibri"/>
            <a:ea typeface="ＭＳ Ｐゴシック"/>
            <a:cs typeface="+mn-cs"/>
          </a:endParaRPr>
        </a:p>
      </dgm:t>
    </dgm:pt>
    <dgm:pt modelId="{CE46BF14-1A57-40C4-A7EA-3C32F062BF93}" type="sibTrans" cxnId="{E542758C-849F-4CE7-AF7F-D8D0B87CE66F}">
      <dgm:prSet/>
      <dgm:spPr/>
      <dgm:t>
        <a:bodyPr/>
        <a:lstStyle/>
        <a:p>
          <a:endParaRPr kumimoji="1" lang="ja-JP" altLang="en-US" sz="1600"/>
        </a:p>
      </dgm:t>
    </dgm:pt>
    <dgm:pt modelId="{1D848A70-E783-4D47-BF5D-2D8D41DC6FED}" type="parTrans" cxnId="{E542758C-849F-4CE7-AF7F-D8D0B87CE66F}">
      <dgm:prSet/>
      <dgm:spPr/>
      <dgm:t>
        <a:bodyPr/>
        <a:lstStyle/>
        <a:p>
          <a:endParaRPr kumimoji="1" lang="ja-JP" altLang="en-US" sz="1600"/>
        </a:p>
      </dgm:t>
    </dgm:pt>
    <dgm:pt modelId="{F56ACA85-66F6-4F55-B863-31EDED43A86E}">
      <dgm:prSet phldrT="[テキスト]" custT="1"/>
      <dgm:spPr>
        <a:xfrm>
          <a:off x="6779760" y="26069"/>
          <a:ext cx="792002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===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F17A14F6-7C6B-440F-BD92-054BE27FB660}" type="parTrans" cxnId="{C8D447BB-7E8F-4992-AF6D-2501D8714FA9}">
      <dgm:prSet/>
      <dgm:spPr/>
      <dgm:t>
        <a:bodyPr/>
        <a:lstStyle/>
        <a:p>
          <a:endParaRPr kumimoji="1" lang="ja-JP" altLang="en-US"/>
        </a:p>
      </dgm:t>
    </dgm:pt>
    <dgm:pt modelId="{379DE4C7-DCB8-4B2E-BD63-3A423F542397}" type="sibTrans" cxnId="{C8D447BB-7E8F-4992-AF6D-2501D8714FA9}">
      <dgm:prSet/>
      <dgm:spPr/>
      <dgm:t>
        <a:bodyPr/>
        <a:lstStyle/>
        <a:p>
          <a:endParaRPr kumimoji="1" lang="ja-JP" altLang="en-US"/>
        </a:p>
      </dgm:t>
    </dgm:pt>
    <dgm:pt modelId="{D765B80E-0A57-4ECD-9A26-66BB9F47158E}">
      <dgm:prSet phldrT="[テキスト]" custT="1"/>
      <dgm:spPr>
        <a:xfrm>
          <a:off x="7371635" y="26069"/>
          <a:ext cx="792002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===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3C9FB5D7-0FAC-49ED-B611-1B8080DA6587}" type="parTrans" cxnId="{56489E6C-8DB3-49A8-9CE8-CB3B501E72C9}">
      <dgm:prSet/>
      <dgm:spPr/>
      <dgm:t>
        <a:bodyPr/>
        <a:lstStyle/>
        <a:p>
          <a:endParaRPr kumimoji="1" lang="ja-JP" altLang="en-US"/>
        </a:p>
      </dgm:t>
    </dgm:pt>
    <dgm:pt modelId="{EB322448-C0D8-40CA-B72D-C1DC42AE254D}" type="sibTrans" cxnId="{56489E6C-8DB3-49A8-9CE8-CB3B501E72C9}">
      <dgm:prSet/>
      <dgm:spPr/>
      <dgm:t>
        <a:bodyPr/>
        <a:lstStyle/>
        <a:p>
          <a:endParaRPr kumimoji="1" lang="ja-JP" altLang="en-US"/>
        </a:p>
      </dgm:t>
    </dgm:pt>
    <dgm:pt modelId="{80C5C056-13EF-4013-A341-3536009F4B78}">
      <dgm:prSet phldrT="[テキスト]" custT="1"/>
      <dgm:spPr>
        <a:xfrm>
          <a:off x="8075147" y="26069"/>
          <a:ext cx="792002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2030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295C6FA4-5877-47C0-9DFB-7C2C8B66C24B}" type="parTrans" cxnId="{79736937-980D-4360-AA4B-D89E60820401}">
      <dgm:prSet/>
      <dgm:spPr/>
      <dgm:t>
        <a:bodyPr/>
        <a:lstStyle/>
        <a:p>
          <a:endParaRPr kumimoji="1" lang="ja-JP" altLang="en-US"/>
        </a:p>
      </dgm:t>
    </dgm:pt>
    <dgm:pt modelId="{62876F87-410C-4C0C-B470-EE989BF307BD}" type="sibTrans" cxnId="{79736937-980D-4360-AA4B-D89E60820401}">
      <dgm:prSet/>
      <dgm:spPr/>
      <dgm:t>
        <a:bodyPr/>
        <a:lstStyle/>
        <a:p>
          <a:endParaRPr kumimoji="1" lang="ja-JP" altLang="en-US"/>
        </a:p>
      </dgm:t>
    </dgm:pt>
    <dgm:pt modelId="{626CB5B9-A896-470D-8854-CECEC4ED8579}" type="pres">
      <dgm:prSet presAssocID="{CFD606B9-FD06-46C2-A5D9-CFF8EA179CA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E0D11A10-8960-45C7-8C13-AFFA3233C9E3}" type="pres">
      <dgm:prSet presAssocID="{245608B1-CD2B-496A-958B-53AE7E79A0B3}" presName="horFlow" presStyleCnt="0"/>
      <dgm:spPr/>
    </dgm:pt>
    <dgm:pt modelId="{5F60E046-56A6-4565-B6FC-6B2E2DF758E5}" type="pres">
      <dgm:prSet presAssocID="{245608B1-CD2B-496A-958B-53AE7E79A0B3}" presName="bigChev" presStyleLbl="node1" presStyleIdx="0" presStyleCnt="1" custScaleX="103315"/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09879C89-F42B-4AA5-8D64-DAEA5272CD62}" type="pres">
      <dgm:prSet presAssocID="{189B0297-E988-421F-9735-7E7A4CE7A63B}" presName="parTrans" presStyleCnt="0"/>
      <dgm:spPr/>
    </dgm:pt>
    <dgm:pt modelId="{75475CD7-FF51-44C0-9691-BEF80AC519CE}" type="pres">
      <dgm:prSet presAssocID="{2A967CDC-9B62-4A10-818D-55EADF267620}" presName="node" presStyleLbl="alignAccFollowNode1" presStyleIdx="0" presStyleCnt="11" custScaleX="124476" custLinFactNeighborX="1681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CA4A8F84-E03B-46F2-AD86-44E1CFBA7236}" type="pres">
      <dgm:prSet presAssocID="{E4270404-81CE-4700-A25E-647525D05DCD}" presName="sibTrans" presStyleCnt="0"/>
      <dgm:spPr/>
    </dgm:pt>
    <dgm:pt modelId="{64FA7DA8-FABD-460A-A06B-DBCFD0418890}" type="pres">
      <dgm:prSet presAssocID="{6D4821D0-B7DF-4F82-BB91-E20B67BBA13D}" presName="node" presStyleLbl="alignAccFollowNode1" presStyleIdx="1" presStyleCnt="11" custScaleX="124476" custLinFactNeighborX="3361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B2A4B8EE-2F6A-40F0-B337-34EA5FDC9CF0}" type="pres">
      <dgm:prSet presAssocID="{1F91D60F-4F74-4B4A-B477-1018EC57FCB2}" presName="sibTrans" presStyleCnt="0"/>
      <dgm:spPr/>
    </dgm:pt>
    <dgm:pt modelId="{BA96BE00-02AC-4F89-8612-F43CCBFFF6BA}" type="pres">
      <dgm:prSet presAssocID="{9D2BF189-C1AC-487B-85A1-923B7D73AECC}" presName="node" presStyleLbl="alignAccFollowNode1" presStyleIdx="2" presStyleCnt="11" custScaleX="124476" custLinFactNeighborX="58816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C3EDB114-B509-421C-9688-1BE2192E5AE3}" type="pres">
      <dgm:prSet presAssocID="{540F0772-FF2D-43F5-97BA-2C78F7116C80}" presName="sibTrans" presStyleCnt="0"/>
      <dgm:spPr/>
    </dgm:pt>
    <dgm:pt modelId="{13287E10-D9A4-4DB7-9BCE-DD367CB242F3}" type="pres">
      <dgm:prSet presAssocID="{06B26068-C353-43A1-ACE7-3865CA26482F}" presName="node" presStyleLbl="alignAccFollowNode1" presStyleIdx="3" presStyleCnt="11" custScaleX="124476" custLinFactNeighborX="8401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D8E837CF-032A-4AE6-8111-E8A78A816364}" type="pres">
      <dgm:prSet presAssocID="{EF87DBE8-1B5C-41C1-B41F-C48A4BF4A6E2}" presName="sibTrans" presStyleCnt="0"/>
      <dgm:spPr/>
    </dgm:pt>
    <dgm:pt modelId="{3D1484C3-799A-4288-9A3B-12637FA61F40}" type="pres">
      <dgm:prSet presAssocID="{F32D2CFA-A4D4-4361-A396-BB580F589FD5}" presName="node" presStyleLbl="alignAccFollowNode1" presStyleIdx="4" presStyleCnt="11" custScaleX="124476" custLinFactNeighborX="8401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39380649-CB7F-4644-BFB1-3B806C1C8C4E}" type="pres">
      <dgm:prSet presAssocID="{3B68925F-3F2A-4F9E-8D4E-31AF3E42F90C}" presName="sibTrans" presStyleCnt="0"/>
      <dgm:spPr/>
    </dgm:pt>
    <dgm:pt modelId="{60B55B63-3A0A-42B1-82D0-4BB6FB836565}" type="pres">
      <dgm:prSet presAssocID="{B56B1048-E46C-40C1-A9DE-785220A9E3A5}" presName="node" presStyleLbl="alignAccFollowNode1" presStyleIdx="5" presStyleCnt="11" custScaleX="124476" custLinFactX="114" custLinFactNeighborX="10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47635B17-6DFE-4473-8425-4758B77EB98C}" type="pres">
      <dgm:prSet presAssocID="{66B21873-487E-42B5-AACD-702958AC7925}" presName="sibTrans" presStyleCnt="0"/>
      <dgm:spPr/>
    </dgm:pt>
    <dgm:pt modelId="{68A55080-2F31-45EA-87F9-E464CEEFCA20}" type="pres">
      <dgm:prSet presAssocID="{1502695F-57E7-4588-B628-9976E3DEBA27}" presName="node" presStyleLbl="alignAccFollowNode1" presStyleIdx="6" presStyleCnt="11" custScaleX="124476" custLinFactX="2485" custLinFactNeighborX="10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647D886F-165A-44D1-8165-A663DF87CBF1}" type="pres">
      <dgm:prSet presAssocID="{171B11E0-B368-44A4-9531-8C40EAF34EFC}" presName="sibTrans" presStyleCnt="0"/>
      <dgm:spPr/>
    </dgm:pt>
    <dgm:pt modelId="{5F3F1666-8F5E-4CAD-BD6C-91AC6AA0F196}" type="pres">
      <dgm:prSet presAssocID="{CEE24BB0-4191-4FEE-AF97-F92C73015391}" presName="node" presStyleLbl="alignAccFollowNode1" presStyleIdx="7" presStyleCnt="11" custScaleX="125302" custScaleY="99672" custLinFactX="3662" custLinFactNeighborX="10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9315D84D-1868-4D85-8F9D-C64D2A457B8F}" type="pres">
      <dgm:prSet presAssocID="{20489593-D7C1-41F9-BDBA-F3CDF0518BA0}" presName="sibTrans" presStyleCnt="0"/>
      <dgm:spPr/>
    </dgm:pt>
    <dgm:pt modelId="{1A23FAC6-F96A-4653-AFF5-A6FB1FF3AAE4}" type="pres">
      <dgm:prSet presAssocID="{F56ACA85-66F6-4F55-B863-31EDED43A86E}" presName="node" presStyleLbl="alignAccFollowNode1" presStyleIdx="8" presStyleCnt="11" custScaleX="125302" custLinFactX="3662" custLinFactNeighborX="10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73456B92-E542-4EA3-B222-92CF049727D8}" type="pres">
      <dgm:prSet presAssocID="{379DE4C7-DCB8-4B2E-BD63-3A423F542397}" presName="sibTrans" presStyleCnt="0"/>
      <dgm:spPr/>
    </dgm:pt>
    <dgm:pt modelId="{D483B0CE-68A7-41DB-AD5C-3CF64F0AB0E7}" type="pres">
      <dgm:prSet presAssocID="{D765B80E-0A57-4ECD-9A26-66BB9F47158E}" presName="node" presStyleLbl="alignAccFollowNode1" presStyleIdx="9" presStyleCnt="11" custScaleX="12530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21298440-E88F-48B8-BA12-19D8DCAA055C}" type="pres">
      <dgm:prSet presAssocID="{EB322448-C0D8-40CA-B72D-C1DC42AE254D}" presName="sibTrans" presStyleCnt="0"/>
      <dgm:spPr/>
    </dgm:pt>
    <dgm:pt modelId="{80F78241-3F8B-41EE-864C-CCE88F64EA45}" type="pres">
      <dgm:prSet presAssocID="{80C5C056-13EF-4013-A341-3536009F4B78}" presName="node" presStyleLbl="alignAccFollowNode1" presStyleIdx="10" presStyleCnt="11" custScaleX="12530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B25C6E08-7FEE-452F-9AB4-D2656D4801B4}" type="presOf" srcId="{245608B1-CD2B-496A-958B-53AE7E79A0B3}" destId="{5F60E046-56A6-4565-B6FC-6B2E2DF758E5}" srcOrd="0" destOrd="0" presId="urn:microsoft.com/office/officeart/2005/8/layout/lProcess3"/>
    <dgm:cxn modelId="{CBF843E1-49BB-43AB-BA93-1A5AFDB584D6}" type="presOf" srcId="{06B26068-C353-43A1-ACE7-3865CA26482F}" destId="{13287E10-D9A4-4DB7-9BCE-DD367CB242F3}" srcOrd="0" destOrd="0" presId="urn:microsoft.com/office/officeart/2005/8/layout/lProcess3"/>
    <dgm:cxn modelId="{79736937-980D-4360-AA4B-D89E60820401}" srcId="{245608B1-CD2B-496A-958B-53AE7E79A0B3}" destId="{80C5C056-13EF-4013-A341-3536009F4B78}" srcOrd="10" destOrd="0" parTransId="{295C6FA4-5877-47C0-9DFB-7C2C8B66C24B}" sibTransId="{62876F87-410C-4C0C-B470-EE989BF307BD}"/>
    <dgm:cxn modelId="{C883C9B0-FF55-41DB-B968-F3B5CB5AAD40}" type="presOf" srcId="{CEE24BB0-4191-4FEE-AF97-F92C73015391}" destId="{5F3F1666-8F5E-4CAD-BD6C-91AC6AA0F196}" srcOrd="0" destOrd="0" presId="urn:microsoft.com/office/officeart/2005/8/layout/lProcess3"/>
    <dgm:cxn modelId="{2AF4500B-1D32-43E0-8A0B-1AABE9B80B03}" srcId="{245608B1-CD2B-496A-958B-53AE7E79A0B3}" destId="{2A967CDC-9B62-4A10-818D-55EADF267620}" srcOrd="0" destOrd="0" parTransId="{189B0297-E988-421F-9735-7E7A4CE7A63B}" sibTransId="{E4270404-81CE-4700-A25E-647525D05DCD}"/>
    <dgm:cxn modelId="{9BDCEB48-3892-4D55-BB55-0A6485F587CD}" srcId="{245608B1-CD2B-496A-958B-53AE7E79A0B3}" destId="{1502695F-57E7-4588-B628-9976E3DEBA27}" srcOrd="6" destOrd="0" parTransId="{8762811F-1742-4532-970B-D2AB663F22A9}" sibTransId="{171B11E0-B368-44A4-9531-8C40EAF34EFC}"/>
    <dgm:cxn modelId="{DBABA05A-6D25-4E11-9BD3-F4499F6BFD09}" type="presOf" srcId="{F56ACA85-66F6-4F55-B863-31EDED43A86E}" destId="{1A23FAC6-F96A-4653-AFF5-A6FB1FF3AAE4}" srcOrd="0" destOrd="0" presId="urn:microsoft.com/office/officeart/2005/8/layout/lProcess3"/>
    <dgm:cxn modelId="{362F519A-4EDD-4B60-BA23-429F872E91D9}" type="presOf" srcId="{1502695F-57E7-4588-B628-9976E3DEBA27}" destId="{68A55080-2F31-45EA-87F9-E464CEEFCA20}" srcOrd="0" destOrd="0" presId="urn:microsoft.com/office/officeart/2005/8/layout/lProcess3"/>
    <dgm:cxn modelId="{95632E28-6048-45B1-A44D-A1E64AB514E0}" srcId="{245608B1-CD2B-496A-958B-53AE7E79A0B3}" destId="{B56B1048-E46C-40C1-A9DE-785220A9E3A5}" srcOrd="5" destOrd="0" parTransId="{463D3074-4868-40E6-9A22-D60239483198}" sibTransId="{66B21873-487E-42B5-AACD-702958AC7925}"/>
    <dgm:cxn modelId="{977E415F-6537-45AE-BFC5-8985C277446B}" type="presOf" srcId="{9D2BF189-C1AC-487B-85A1-923B7D73AECC}" destId="{BA96BE00-02AC-4F89-8612-F43CCBFFF6BA}" srcOrd="0" destOrd="0" presId="urn:microsoft.com/office/officeart/2005/8/layout/lProcess3"/>
    <dgm:cxn modelId="{3AC68B20-AF74-4D0A-8608-07C3520E4AD9}" type="presOf" srcId="{B56B1048-E46C-40C1-A9DE-785220A9E3A5}" destId="{60B55B63-3A0A-42B1-82D0-4BB6FB836565}" srcOrd="0" destOrd="0" presId="urn:microsoft.com/office/officeart/2005/8/layout/lProcess3"/>
    <dgm:cxn modelId="{7553876F-B125-4DE1-A5F5-748A2CB7A07E}" type="presOf" srcId="{D765B80E-0A57-4ECD-9A26-66BB9F47158E}" destId="{D483B0CE-68A7-41DB-AD5C-3CF64F0AB0E7}" srcOrd="0" destOrd="0" presId="urn:microsoft.com/office/officeart/2005/8/layout/lProcess3"/>
    <dgm:cxn modelId="{776CFAA5-F643-4C76-8D7C-9B3BBE0ED675}" type="presOf" srcId="{2A967CDC-9B62-4A10-818D-55EADF267620}" destId="{75475CD7-FF51-44C0-9691-BEF80AC519CE}" srcOrd="0" destOrd="0" presId="urn:microsoft.com/office/officeart/2005/8/layout/lProcess3"/>
    <dgm:cxn modelId="{56489E6C-8DB3-49A8-9CE8-CB3B501E72C9}" srcId="{245608B1-CD2B-496A-958B-53AE7E79A0B3}" destId="{D765B80E-0A57-4ECD-9A26-66BB9F47158E}" srcOrd="9" destOrd="0" parTransId="{3C9FB5D7-0FAC-49ED-B611-1B8080DA6587}" sibTransId="{EB322448-C0D8-40CA-B72D-C1DC42AE254D}"/>
    <dgm:cxn modelId="{51D575F9-3A52-4C67-BA79-4BED73DEB711}" srcId="{245608B1-CD2B-496A-958B-53AE7E79A0B3}" destId="{6D4821D0-B7DF-4F82-BB91-E20B67BBA13D}" srcOrd="1" destOrd="0" parTransId="{7A06B33C-E72D-4672-A887-5117429DC629}" sibTransId="{1F91D60F-4F74-4B4A-B477-1018EC57FCB2}"/>
    <dgm:cxn modelId="{CB8AEF51-171B-4C11-9F08-39F1EF4EE712}" type="presOf" srcId="{80C5C056-13EF-4013-A341-3536009F4B78}" destId="{80F78241-3F8B-41EE-864C-CCE88F64EA45}" srcOrd="0" destOrd="0" presId="urn:microsoft.com/office/officeart/2005/8/layout/lProcess3"/>
    <dgm:cxn modelId="{A2E07894-E955-47DF-9EC9-BF318C2EE49A}" srcId="{245608B1-CD2B-496A-958B-53AE7E79A0B3}" destId="{F32D2CFA-A4D4-4361-A396-BB580F589FD5}" srcOrd="4" destOrd="0" parTransId="{FE35EDAB-873E-44B9-BDC9-AE658BAE2590}" sibTransId="{3B68925F-3F2A-4F9E-8D4E-31AF3E42F90C}"/>
    <dgm:cxn modelId="{C18FF523-5365-49B9-B30A-35BF32570FC4}" srcId="{245608B1-CD2B-496A-958B-53AE7E79A0B3}" destId="{CEE24BB0-4191-4FEE-AF97-F92C73015391}" srcOrd="7" destOrd="0" parTransId="{F1C60DCB-78DF-427F-AFB7-DFC20CD6A3F6}" sibTransId="{20489593-D7C1-41F9-BDBA-F3CDF0518BA0}"/>
    <dgm:cxn modelId="{3A94A004-5456-4F84-9EE5-785042CE3F93}" srcId="{245608B1-CD2B-496A-958B-53AE7E79A0B3}" destId="{06B26068-C353-43A1-ACE7-3865CA26482F}" srcOrd="3" destOrd="0" parTransId="{95A4C8E1-23D8-42D0-A763-7B899DCD5529}" sibTransId="{EF87DBE8-1B5C-41C1-B41F-C48A4BF4A6E2}"/>
    <dgm:cxn modelId="{C5EE7EF1-B11E-4D7F-A574-541E3CF04836}" type="presOf" srcId="{CFD606B9-FD06-46C2-A5D9-CFF8EA179CA5}" destId="{626CB5B9-A896-470D-8854-CECEC4ED8579}" srcOrd="0" destOrd="0" presId="urn:microsoft.com/office/officeart/2005/8/layout/lProcess3"/>
    <dgm:cxn modelId="{2A370CC6-1A3C-42E1-B60E-A660371B7EF1}" srcId="{245608B1-CD2B-496A-958B-53AE7E79A0B3}" destId="{9D2BF189-C1AC-487B-85A1-923B7D73AECC}" srcOrd="2" destOrd="0" parTransId="{3BF575C0-25B3-4D53-A848-C5B17C9846F7}" sibTransId="{540F0772-FF2D-43F5-97BA-2C78F7116C80}"/>
    <dgm:cxn modelId="{E542758C-849F-4CE7-AF7F-D8D0B87CE66F}" srcId="{CFD606B9-FD06-46C2-A5D9-CFF8EA179CA5}" destId="{245608B1-CD2B-496A-958B-53AE7E79A0B3}" srcOrd="0" destOrd="0" parTransId="{1D848A70-E783-4D47-BF5D-2D8D41DC6FED}" sibTransId="{CE46BF14-1A57-40C4-A7EA-3C32F062BF93}"/>
    <dgm:cxn modelId="{4FA249DD-B17D-4036-866D-3C005E429077}" type="presOf" srcId="{6D4821D0-B7DF-4F82-BB91-E20B67BBA13D}" destId="{64FA7DA8-FABD-460A-A06B-DBCFD0418890}" srcOrd="0" destOrd="0" presId="urn:microsoft.com/office/officeart/2005/8/layout/lProcess3"/>
    <dgm:cxn modelId="{143787A4-4732-4427-91B8-EDB3AB820657}" type="presOf" srcId="{F32D2CFA-A4D4-4361-A396-BB580F589FD5}" destId="{3D1484C3-799A-4288-9A3B-12637FA61F40}" srcOrd="0" destOrd="0" presId="urn:microsoft.com/office/officeart/2005/8/layout/lProcess3"/>
    <dgm:cxn modelId="{C8D447BB-7E8F-4992-AF6D-2501D8714FA9}" srcId="{245608B1-CD2B-496A-958B-53AE7E79A0B3}" destId="{F56ACA85-66F6-4F55-B863-31EDED43A86E}" srcOrd="8" destOrd="0" parTransId="{F17A14F6-7C6B-440F-BD92-054BE27FB660}" sibTransId="{379DE4C7-DCB8-4B2E-BD63-3A423F542397}"/>
    <dgm:cxn modelId="{F6D10603-5F80-447B-A2D9-8A35E9DFBCC6}" type="presParOf" srcId="{626CB5B9-A896-470D-8854-CECEC4ED8579}" destId="{E0D11A10-8960-45C7-8C13-AFFA3233C9E3}" srcOrd="0" destOrd="0" presId="urn:microsoft.com/office/officeart/2005/8/layout/lProcess3"/>
    <dgm:cxn modelId="{7D313063-330F-4359-857E-1AC664907F67}" type="presParOf" srcId="{E0D11A10-8960-45C7-8C13-AFFA3233C9E3}" destId="{5F60E046-56A6-4565-B6FC-6B2E2DF758E5}" srcOrd="0" destOrd="0" presId="urn:microsoft.com/office/officeart/2005/8/layout/lProcess3"/>
    <dgm:cxn modelId="{08B50F3D-DD92-454B-80BC-8EECB861D62D}" type="presParOf" srcId="{E0D11A10-8960-45C7-8C13-AFFA3233C9E3}" destId="{09879C89-F42B-4AA5-8D64-DAEA5272CD62}" srcOrd="1" destOrd="0" presId="urn:microsoft.com/office/officeart/2005/8/layout/lProcess3"/>
    <dgm:cxn modelId="{A5C3B99D-E915-484D-9838-9E1499275957}" type="presParOf" srcId="{E0D11A10-8960-45C7-8C13-AFFA3233C9E3}" destId="{75475CD7-FF51-44C0-9691-BEF80AC519CE}" srcOrd="2" destOrd="0" presId="urn:microsoft.com/office/officeart/2005/8/layout/lProcess3"/>
    <dgm:cxn modelId="{E6669EB0-61B1-4185-94A1-994E8F4B9915}" type="presParOf" srcId="{E0D11A10-8960-45C7-8C13-AFFA3233C9E3}" destId="{CA4A8F84-E03B-46F2-AD86-44E1CFBA7236}" srcOrd="3" destOrd="0" presId="urn:microsoft.com/office/officeart/2005/8/layout/lProcess3"/>
    <dgm:cxn modelId="{18465E71-C830-4911-8745-5AB10C8C93FD}" type="presParOf" srcId="{E0D11A10-8960-45C7-8C13-AFFA3233C9E3}" destId="{64FA7DA8-FABD-460A-A06B-DBCFD0418890}" srcOrd="4" destOrd="0" presId="urn:microsoft.com/office/officeart/2005/8/layout/lProcess3"/>
    <dgm:cxn modelId="{99723AF2-A9F5-4E74-940D-4C472B0B2E94}" type="presParOf" srcId="{E0D11A10-8960-45C7-8C13-AFFA3233C9E3}" destId="{B2A4B8EE-2F6A-40F0-B337-34EA5FDC9CF0}" srcOrd="5" destOrd="0" presId="urn:microsoft.com/office/officeart/2005/8/layout/lProcess3"/>
    <dgm:cxn modelId="{1B4EEBCE-3131-442F-9228-2C688DDF1856}" type="presParOf" srcId="{E0D11A10-8960-45C7-8C13-AFFA3233C9E3}" destId="{BA96BE00-02AC-4F89-8612-F43CCBFFF6BA}" srcOrd="6" destOrd="0" presId="urn:microsoft.com/office/officeart/2005/8/layout/lProcess3"/>
    <dgm:cxn modelId="{68101E2A-6B1E-4016-B769-0C73AD44BDC3}" type="presParOf" srcId="{E0D11A10-8960-45C7-8C13-AFFA3233C9E3}" destId="{C3EDB114-B509-421C-9688-1BE2192E5AE3}" srcOrd="7" destOrd="0" presId="urn:microsoft.com/office/officeart/2005/8/layout/lProcess3"/>
    <dgm:cxn modelId="{1A8154F0-FB5B-4214-9784-9F3160C26FCC}" type="presParOf" srcId="{E0D11A10-8960-45C7-8C13-AFFA3233C9E3}" destId="{13287E10-D9A4-4DB7-9BCE-DD367CB242F3}" srcOrd="8" destOrd="0" presId="urn:microsoft.com/office/officeart/2005/8/layout/lProcess3"/>
    <dgm:cxn modelId="{1DF6CD48-37B6-4D7E-AA15-EBC734D89E02}" type="presParOf" srcId="{E0D11A10-8960-45C7-8C13-AFFA3233C9E3}" destId="{D8E837CF-032A-4AE6-8111-E8A78A816364}" srcOrd="9" destOrd="0" presId="urn:microsoft.com/office/officeart/2005/8/layout/lProcess3"/>
    <dgm:cxn modelId="{486E4257-04E9-4D53-843D-969CA336E7B5}" type="presParOf" srcId="{E0D11A10-8960-45C7-8C13-AFFA3233C9E3}" destId="{3D1484C3-799A-4288-9A3B-12637FA61F40}" srcOrd="10" destOrd="0" presId="urn:microsoft.com/office/officeart/2005/8/layout/lProcess3"/>
    <dgm:cxn modelId="{9C3242D3-FD6F-43A0-ADA7-7071C538F142}" type="presParOf" srcId="{E0D11A10-8960-45C7-8C13-AFFA3233C9E3}" destId="{39380649-CB7F-4644-BFB1-3B806C1C8C4E}" srcOrd="11" destOrd="0" presId="urn:microsoft.com/office/officeart/2005/8/layout/lProcess3"/>
    <dgm:cxn modelId="{C3CE81B1-B136-4191-AA55-745EA3DCFD7D}" type="presParOf" srcId="{E0D11A10-8960-45C7-8C13-AFFA3233C9E3}" destId="{60B55B63-3A0A-42B1-82D0-4BB6FB836565}" srcOrd="12" destOrd="0" presId="urn:microsoft.com/office/officeart/2005/8/layout/lProcess3"/>
    <dgm:cxn modelId="{57F957E0-E682-4529-9755-EBE93FA27EEF}" type="presParOf" srcId="{E0D11A10-8960-45C7-8C13-AFFA3233C9E3}" destId="{47635B17-6DFE-4473-8425-4758B77EB98C}" srcOrd="13" destOrd="0" presId="urn:microsoft.com/office/officeart/2005/8/layout/lProcess3"/>
    <dgm:cxn modelId="{113D074A-E2BB-4C9C-83AC-A232853BC915}" type="presParOf" srcId="{E0D11A10-8960-45C7-8C13-AFFA3233C9E3}" destId="{68A55080-2F31-45EA-87F9-E464CEEFCA20}" srcOrd="14" destOrd="0" presId="urn:microsoft.com/office/officeart/2005/8/layout/lProcess3"/>
    <dgm:cxn modelId="{556CE263-249C-46DD-9FE7-8489CA421213}" type="presParOf" srcId="{E0D11A10-8960-45C7-8C13-AFFA3233C9E3}" destId="{647D886F-165A-44D1-8165-A663DF87CBF1}" srcOrd="15" destOrd="0" presId="urn:microsoft.com/office/officeart/2005/8/layout/lProcess3"/>
    <dgm:cxn modelId="{6E47AA42-D290-455D-AEDE-5552A6BFC031}" type="presParOf" srcId="{E0D11A10-8960-45C7-8C13-AFFA3233C9E3}" destId="{5F3F1666-8F5E-4CAD-BD6C-91AC6AA0F196}" srcOrd="16" destOrd="0" presId="urn:microsoft.com/office/officeart/2005/8/layout/lProcess3"/>
    <dgm:cxn modelId="{F1EB878E-E017-46B6-8576-8113D70D170D}" type="presParOf" srcId="{E0D11A10-8960-45C7-8C13-AFFA3233C9E3}" destId="{9315D84D-1868-4D85-8F9D-C64D2A457B8F}" srcOrd="17" destOrd="0" presId="urn:microsoft.com/office/officeart/2005/8/layout/lProcess3"/>
    <dgm:cxn modelId="{A0C0F60F-17E4-4E47-804F-7CDF9D3E7D77}" type="presParOf" srcId="{E0D11A10-8960-45C7-8C13-AFFA3233C9E3}" destId="{1A23FAC6-F96A-4653-AFF5-A6FB1FF3AAE4}" srcOrd="18" destOrd="0" presId="urn:microsoft.com/office/officeart/2005/8/layout/lProcess3"/>
    <dgm:cxn modelId="{4F03C15C-CC6A-42BF-A0C3-F8C97D954B1E}" type="presParOf" srcId="{E0D11A10-8960-45C7-8C13-AFFA3233C9E3}" destId="{73456B92-E542-4EA3-B222-92CF049727D8}" srcOrd="19" destOrd="0" presId="urn:microsoft.com/office/officeart/2005/8/layout/lProcess3"/>
    <dgm:cxn modelId="{A2BBEFFE-F551-442B-9467-981325410109}" type="presParOf" srcId="{E0D11A10-8960-45C7-8C13-AFFA3233C9E3}" destId="{D483B0CE-68A7-41DB-AD5C-3CF64F0AB0E7}" srcOrd="20" destOrd="0" presId="urn:microsoft.com/office/officeart/2005/8/layout/lProcess3"/>
    <dgm:cxn modelId="{D59C4CA0-3308-4B51-9C55-2B80A9706B21}" type="presParOf" srcId="{E0D11A10-8960-45C7-8C13-AFFA3233C9E3}" destId="{21298440-E88F-48B8-BA12-19D8DCAA055C}" srcOrd="21" destOrd="0" presId="urn:microsoft.com/office/officeart/2005/8/layout/lProcess3"/>
    <dgm:cxn modelId="{8D666BB4-F183-488D-BB0E-477DC518E0DF}" type="presParOf" srcId="{E0D11A10-8960-45C7-8C13-AFFA3233C9E3}" destId="{80F78241-3F8B-41EE-864C-CCE88F64EA45}" srcOrd="22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0E046-56A6-4565-B6FC-6B2E2DF758E5}">
      <dsp:nvSpPr>
        <dsp:cNvPr id="0" name=""/>
        <dsp:cNvSpPr/>
      </dsp:nvSpPr>
      <dsp:spPr>
        <a:xfrm>
          <a:off x="388791" y="177"/>
          <a:ext cx="786781" cy="3046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baseline="0" dirty="0">
              <a:solidFill>
                <a:sysClr val="window" lastClr="FFFFFF"/>
              </a:solidFill>
              <a:latin typeface="Calibri"/>
              <a:ea typeface="ＭＳ Ｐゴシック"/>
              <a:cs typeface="+mn-cs"/>
            </a:rPr>
            <a:t>2009</a:t>
          </a:r>
          <a:endParaRPr kumimoji="1" lang="ja-JP" altLang="en-US" sz="1600" kern="1200" baseline="0" dirty="0">
            <a:solidFill>
              <a:sysClr val="window" lastClr="FFFFFF"/>
            </a:solidFill>
            <a:latin typeface="Calibri"/>
            <a:ea typeface="ＭＳ Ｐゴシック"/>
            <a:cs typeface="+mn-cs"/>
          </a:endParaRPr>
        </a:p>
      </dsp:txBody>
      <dsp:txXfrm>
        <a:off x="541098" y="177"/>
        <a:ext cx="482167" cy="304614"/>
      </dsp:txXfrm>
    </dsp:sp>
    <dsp:sp modelId="{75475CD7-FF51-44C0-9691-BEF80AC519CE}">
      <dsp:nvSpPr>
        <dsp:cNvPr id="0" name=""/>
        <dsp:cNvSpPr/>
      </dsp:nvSpPr>
      <dsp:spPr>
        <a:xfrm>
          <a:off x="1091448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2010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1217863" y="26069"/>
        <a:ext cx="533951" cy="252830"/>
      </dsp:txXfrm>
    </dsp:sp>
    <dsp:sp modelId="{64FA7DA8-FABD-460A-A06B-DBCFD0418890}">
      <dsp:nvSpPr>
        <dsp:cNvPr id="0" name=""/>
        <dsp:cNvSpPr/>
      </dsp:nvSpPr>
      <dsp:spPr>
        <a:xfrm>
          <a:off x="1804608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2011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1931023" y="26069"/>
        <a:ext cx="533951" cy="252830"/>
      </dsp:txXfrm>
    </dsp:sp>
    <dsp:sp modelId="{BA96BE00-02AC-4F89-8612-F43CCBFFF6BA}">
      <dsp:nvSpPr>
        <dsp:cNvPr id="0" name=""/>
        <dsp:cNvSpPr/>
      </dsp:nvSpPr>
      <dsp:spPr>
        <a:xfrm>
          <a:off x="2525201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2012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2651616" y="26069"/>
        <a:ext cx="533951" cy="252830"/>
      </dsp:txXfrm>
    </dsp:sp>
    <dsp:sp modelId="{13287E10-D9A4-4DB7-9BCE-DD367CB242F3}">
      <dsp:nvSpPr>
        <dsp:cNvPr id="0" name=""/>
        <dsp:cNvSpPr/>
      </dsp:nvSpPr>
      <dsp:spPr>
        <a:xfrm>
          <a:off x="3245794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2013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3372209" y="26069"/>
        <a:ext cx="533951" cy="252830"/>
      </dsp:txXfrm>
    </dsp:sp>
    <dsp:sp modelId="{3D1484C3-799A-4288-9A3B-12637FA61F40}">
      <dsp:nvSpPr>
        <dsp:cNvPr id="0" name=""/>
        <dsp:cNvSpPr/>
      </dsp:nvSpPr>
      <dsp:spPr>
        <a:xfrm>
          <a:off x="3944079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2014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4070494" y="26069"/>
        <a:ext cx="533951" cy="252830"/>
      </dsp:txXfrm>
    </dsp:sp>
    <dsp:sp modelId="{60B55B63-3A0A-42B1-82D0-4BB6FB836565}">
      <dsp:nvSpPr>
        <dsp:cNvPr id="0" name=""/>
        <dsp:cNvSpPr/>
      </dsp:nvSpPr>
      <dsp:spPr>
        <a:xfrm>
          <a:off x="4657239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2015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4783654" y="26069"/>
        <a:ext cx="533951" cy="252830"/>
      </dsp:txXfrm>
    </dsp:sp>
    <dsp:sp modelId="{68A55080-2F31-45EA-87F9-E464CEEFCA20}">
      <dsp:nvSpPr>
        <dsp:cNvPr id="0" name=""/>
        <dsp:cNvSpPr/>
      </dsp:nvSpPr>
      <dsp:spPr>
        <a:xfrm>
          <a:off x="5370517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2016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5496932" y="26069"/>
        <a:ext cx="533951" cy="252830"/>
      </dsp:txXfrm>
    </dsp:sp>
    <dsp:sp modelId="{5F3F1666-8F5E-4CAD-BD6C-91AC6AA0F196}">
      <dsp:nvSpPr>
        <dsp:cNvPr id="0" name=""/>
        <dsp:cNvSpPr/>
      </dsp:nvSpPr>
      <dsp:spPr>
        <a:xfrm>
          <a:off x="6076247" y="26484"/>
          <a:ext cx="792002" cy="25200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PT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2019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6202247" y="26484"/>
        <a:ext cx="540002" cy="252000"/>
      </dsp:txXfrm>
    </dsp:sp>
    <dsp:sp modelId="{1A23FAC6-F96A-4653-AFF5-A6FB1FF3AAE4}">
      <dsp:nvSpPr>
        <dsp:cNvPr id="0" name=""/>
        <dsp:cNvSpPr/>
      </dsp:nvSpPr>
      <dsp:spPr>
        <a:xfrm>
          <a:off x="6779760" y="26069"/>
          <a:ext cx="792002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===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6906175" y="26069"/>
        <a:ext cx="539172" cy="252830"/>
      </dsp:txXfrm>
    </dsp:sp>
    <dsp:sp modelId="{D483B0CE-68A7-41DB-AD5C-3CF64F0AB0E7}">
      <dsp:nvSpPr>
        <dsp:cNvPr id="0" name=""/>
        <dsp:cNvSpPr/>
      </dsp:nvSpPr>
      <dsp:spPr>
        <a:xfrm>
          <a:off x="7371635" y="26069"/>
          <a:ext cx="792002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===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7498050" y="26069"/>
        <a:ext cx="539172" cy="252830"/>
      </dsp:txXfrm>
    </dsp:sp>
    <dsp:sp modelId="{80F78241-3F8B-41EE-864C-CCE88F64EA45}">
      <dsp:nvSpPr>
        <dsp:cNvPr id="0" name=""/>
        <dsp:cNvSpPr/>
      </dsp:nvSpPr>
      <dsp:spPr>
        <a:xfrm>
          <a:off x="8075147" y="26069"/>
          <a:ext cx="792002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2030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8201562" y="26069"/>
        <a:ext cx="539172" cy="25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701" y="1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/>
          <a:lstStyle>
            <a:lvl1pPr algn="r">
              <a:defRPr sz="1200"/>
            </a:lvl1pPr>
          </a:lstStyle>
          <a:p>
            <a:fld id="{6D05696C-5417-BD44-A2A7-2EB9D30F5FDB}" type="datetimeFigureOut">
              <a:rPr kumimoji="1" lang="ja-JP" altLang="en-US" smtClean="0"/>
              <a:pPr/>
              <a:t>3/3/16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6456612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701" y="6456612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 anchor="b"/>
          <a:lstStyle>
            <a:lvl1pPr algn="r">
              <a:defRPr sz="1200"/>
            </a:lvl1pPr>
          </a:lstStyle>
          <a:p>
            <a:fld id="{406F93FC-82A6-3E42-87D0-279DEA711D2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4573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3701" y="1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/>
          <a:lstStyle>
            <a:lvl1pPr algn="r">
              <a:defRPr sz="1200"/>
            </a:lvl1pPr>
          </a:lstStyle>
          <a:p>
            <a:fld id="{ECF677A4-B844-724E-9D51-A5674C6C2F83}" type="datetimeFigureOut">
              <a:rPr kumimoji="1" lang="ja-JP" altLang="en-US" smtClean="0"/>
              <a:pPr/>
              <a:t>3/3/16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8" tIns="45655" rIns="91308" bIns="4565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308" tIns="45655" rIns="91308" bIns="4565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701" y="6456612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 anchor="b"/>
          <a:lstStyle>
            <a:lvl1pPr algn="r">
              <a:defRPr sz="1200"/>
            </a:lvl1pPr>
          </a:lstStyle>
          <a:p>
            <a:fld id="{8EFB155A-C58E-8B42-B2E5-B7D391049FB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0731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1175"/>
            <a:ext cx="3397250" cy="25479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500" dirty="0"/>
              <a:t>From here, development </a:t>
            </a:r>
            <a:r>
              <a:rPr lang="en-US" altLang="ja-JP" sz="1500" dirty="0" err="1"/>
              <a:t>strategyies</a:t>
            </a:r>
            <a:r>
              <a:rPr lang="en-US" altLang="ja-JP" sz="1500" dirty="0"/>
              <a:t> and component of Master Plan is summarized by each approach.</a:t>
            </a:r>
          </a:p>
          <a:p>
            <a:endParaRPr lang="en-US" altLang="ja-JP" sz="1500" dirty="0"/>
          </a:p>
          <a:p>
            <a:r>
              <a:rPr lang="en-US" altLang="ja-JP" sz="1500" dirty="0"/>
              <a:t>1</a:t>
            </a:r>
            <a:r>
              <a:rPr lang="en-US" altLang="ja-JP" sz="1500" baseline="30000" dirty="0"/>
              <a:t>st</a:t>
            </a:r>
            <a:r>
              <a:rPr lang="en-US" altLang="ja-JP" sz="1500" dirty="0"/>
              <a:t> increasing agricultural </a:t>
            </a:r>
            <a:r>
              <a:rPr lang="en-US" altLang="ja-JP" sz="1500" dirty="0" err="1"/>
              <a:t>productiviy</a:t>
            </a:r>
            <a:endParaRPr lang="en-US" altLang="ja-JP" sz="1500" dirty="0"/>
          </a:p>
          <a:p>
            <a:endParaRPr lang="en-US" altLang="ja-JP" sz="1500" dirty="0"/>
          </a:p>
          <a:p>
            <a:r>
              <a:rPr lang="en-US" altLang="ja-JP" sz="1500" dirty="0"/>
              <a:t>Development strategy is four(4)</a:t>
            </a:r>
          </a:p>
          <a:p>
            <a:endParaRPr lang="en-US" altLang="ja-JP" sz="1500" dirty="0"/>
          </a:p>
          <a:p>
            <a:pPr fontAlgn="ctr"/>
            <a:r>
              <a:rPr lang="en-US" altLang="ja-JP" sz="1500" b="1" dirty="0"/>
              <a:t>Improving the technical supporting system</a:t>
            </a:r>
            <a:endParaRPr lang="ja-JP" altLang="ja-JP" sz="1500" dirty="0"/>
          </a:p>
          <a:p>
            <a:pPr fontAlgn="ctr"/>
            <a:r>
              <a:rPr lang="en-US" altLang="ja-JP" sz="1500" b="1" dirty="0"/>
              <a:t>Improvement of access to agricultural inputs</a:t>
            </a:r>
            <a:endParaRPr lang="ja-JP" altLang="ja-JP" sz="1500" dirty="0"/>
          </a:p>
          <a:p>
            <a:pPr fontAlgn="base"/>
            <a:r>
              <a:rPr lang="en-US" altLang="ja-JP" sz="1500" b="1" dirty="0"/>
              <a:t>Improvement of access to agricultural financing/credit</a:t>
            </a:r>
            <a:endParaRPr lang="ja-JP" altLang="ja-JP" sz="1500" dirty="0"/>
          </a:p>
          <a:p>
            <a:pPr fontAlgn="ctr"/>
            <a:r>
              <a:rPr lang="en-US" altLang="ja-JP" sz="1500" b="1" dirty="0"/>
              <a:t>Irrigation development</a:t>
            </a:r>
            <a:endParaRPr lang="ja-JP" altLang="ja-JP" sz="1500" dirty="0"/>
          </a:p>
          <a:p>
            <a:endParaRPr lang="en-US" altLang="ja-JP" sz="1500" dirty="0"/>
          </a:p>
          <a:p>
            <a:r>
              <a:rPr lang="en-US" altLang="ja-JP" sz="1500" dirty="0"/>
              <a:t> and 13 Master Plan components is proposed</a:t>
            </a:r>
          </a:p>
          <a:p>
            <a:endParaRPr lang="ja-JP" altLang="en-US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155A-C58E-8B42-B2E5-B7D391049FB4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00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1175"/>
            <a:ext cx="3397250" cy="25479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500" dirty="0"/>
              <a:t>2</a:t>
            </a:r>
            <a:r>
              <a:rPr lang="en-US" altLang="ja-JP" sz="1500" baseline="30000" dirty="0"/>
              <a:t>nd</a:t>
            </a:r>
            <a:r>
              <a:rPr lang="en-US" altLang="ja-JP" sz="1500" dirty="0"/>
              <a:t>  approach is increasing Market Access</a:t>
            </a:r>
          </a:p>
          <a:p>
            <a:endParaRPr lang="en-US" altLang="ja-JP" sz="1500" dirty="0"/>
          </a:p>
          <a:p>
            <a:r>
              <a:rPr lang="en-US" altLang="ja-JP" sz="1500" dirty="0"/>
              <a:t>Development strategy is four(4)</a:t>
            </a:r>
          </a:p>
          <a:p>
            <a:endParaRPr lang="en-US" altLang="ja-JP" sz="1500" dirty="0"/>
          </a:p>
          <a:p>
            <a:pPr fontAlgn="ctr"/>
            <a:r>
              <a:rPr lang="en-US" altLang="ja-JP" sz="1500" b="1" dirty="0"/>
              <a:t>Improving market access of farmers</a:t>
            </a:r>
            <a:endParaRPr lang="ja-JP" altLang="ja-JP" sz="1500" dirty="0"/>
          </a:p>
          <a:p>
            <a:pPr fontAlgn="ctr"/>
            <a:r>
              <a:rPr lang="en-US" altLang="ja-JP" sz="1500" b="1" dirty="0"/>
              <a:t>Support to establish and develop modern agricultural cooperatives</a:t>
            </a:r>
            <a:endParaRPr lang="ja-JP" altLang="ja-JP" sz="1500" dirty="0"/>
          </a:p>
          <a:p>
            <a:pPr fontAlgn="base"/>
            <a:r>
              <a:rPr lang="en-US" altLang="ja-JP" sz="1500" b="1" dirty="0"/>
              <a:t>Promotion of adding value to agricultural products</a:t>
            </a:r>
            <a:endParaRPr lang="ja-JP" altLang="ja-JP" sz="1500" dirty="0"/>
          </a:p>
          <a:p>
            <a:pPr fontAlgn="base"/>
            <a:r>
              <a:rPr lang="en-US" altLang="ja-JP" sz="1500" b="1" dirty="0"/>
              <a:t>Developing infrastructure for logistics</a:t>
            </a:r>
            <a:endParaRPr lang="ja-JP" altLang="ja-JP" sz="1500" dirty="0"/>
          </a:p>
          <a:p>
            <a:endParaRPr lang="en-US" altLang="ja-JP" sz="1500" dirty="0"/>
          </a:p>
          <a:p>
            <a:r>
              <a:rPr lang="en-US" altLang="ja-JP" sz="1500" dirty="0"/>
              <a:t> and 13 Master Plan components is proposed</a:t>
            </a:r>
          </a:p>
          <a:p>
            <a:endParaRPr lang="ja-JP" altLang="en-US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155A-C58E-8B42-B2E5-B7D391049FB4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424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1175"/>
            <a:ext cx="3397250" cy="25479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500" dirty="0"/>
              <a:t>3</a:t>
            </a:r>
            <a:r>
              <a:rPr lang="en-US" altLang="ja-JP" sz="1500" baseline="30000" dirty="0"/>
              <a:t>rd</a:t>
            </a:r>
            <a:r>
              <a:rPr lang="en-US" altLang="ja-JP" sz="1500" dirty="0"/>
              <a:t>   approach is sustainable use of land and natural resources</a:t>
            </a:r>
          </a:p>
          <a:p>
            <a:endParaRPr lang="en-US" altLang="ja-JP" sz="1500" dirty="0"/>
          </a:p>
          <a:p>
            <a:r>
              <a:rPr lang="en-US" altLang="ja-JP" sz="1500" dirty="0"/>
              <a:t>Development strategy is four(4)</a:t>
            </a:r>
          </a:p>
          <a:p>
            <a:endParaRPr lang="en-US" altLang="ja-JP" sz="1500" dirty="0"/>
          </a:p>
          <a:p>
            <a:pPr fontAlgn="ctr"/>
            <a:r>
              <a:rPr lang="en-US" altLang="ja-JP" sz="1500" b="1" dirty="0"/>
              <a:t>Land administration</a:t>
            </a:r>
            <a:endParaRPr lang="ja-JP" altLang="ja-JP" sz="1500" dirty="0"/>
          </a:p>
          <a:p>
            <a:pPr fontAlgn="ctr"/>
            <a:r>
              <a:rPr lang="en-US" altLang="ja-JP" sz="1500" b="1" dirty="0"/>
              <a:t>Realization of appropriate investments by private sector through adoption of PRAI</a:t>
            </a:r>
            <a:endParaRPr lang="ja-JP" altLang="ja-JP" sz="1500" dirty="0"/>
          </a:p>
          <a:p>
            <a:pPr fontAlgn="t"/>
            <a:r>
              <a:rPr lang="en-US" altLang="ja-JP" sz="1500" b="1" dirty="0"/>
              <a:t>Water resources development and management</a:t>
            </a:r>
            <a:endParaRPr lang="ja-JP" altLang="ja-JP" sz="1500" dirty="0"/>
          </a:p>
          <a:p>
            <a:pPr fontAlgn="t"/>
            <a:r>
              <a:rPr lang="en-US" altLang="ja-JP" sz="1500" b="1" dirty="0"/>
              <a:t>Forest resources development and management</a:t>
            </a:r>
            <a:endParaRPr lang="ja-JP" altLang="ja-JP" sz="1500" dirty="0"/>
          </a:p>
          <a:p>
            <a:endParaRPr lang="en-US" altLang="ja-JP" sz="1500" dirty="0"/>
          </a:p>
          <a:p>
            <a:r>
              <a:rPr lang="en-US" altLang="ja-JP" sz="1500" dirty="0"/>
              <a:t> and 5 Master Plan components is proposed</a:t>
            </a:r>
          </a:p>
          <a:p>
            <a:endParaRPr lang="ja-JP" altLang="en-US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155A-C58E-8B42-B2E5-B7D391049FB4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578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1175"/>
            <a:ext cx="3397250" cy="25479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4th  </a:t>
            </a:r>
            <a:r>
              <a:rPr lang="en-US" altLang="ja-JP" dirty="0"/>
              <a:t>approach is - Strengthening agricultural institutions-</a:t>
            </a:r>
          </a:p>
          <a:p>
            <a:endParaRPr lang="en-US" altLang="ja-JP" dirty="0"/>
          </a:p>
          <a:p>
            <a:r>
              <a:rPr lang="en-US" altLang="ja-JP" dirty="0"/>
              <a:t>Development strategy is </a:t>
            </a:r>
            <a:r>
              <a:rPr lang="en-US" altLang="ja-JP" dirty="0" smtClean="0"/>
              <a:t>two(2)</a:t>
            </a:r>
            <a:endParaRPr lang="en-US" altLang="ja-JP" dirty="0"/>
          </a:p>
          <a:p>
            <a:endParaRPr lang="en-US" altLang="ja-JP" dirty="0"/>
          </a:p>
          <a:p>
            <a:pPr fontAlgn="base"/>
            <a:r>
              <a:rPr lang="en-US" altLang="ja-JP" b="1" dirty="0"/>
              <a:t>Strengthening coordination of institutions related to agriculture and food safety</a:t>
            </a:r>
            <a:endParaRPr lang="ja-JP" altLang="ja-JP" dirty="0"/>
          </a:p>
          <a:p>
            <a:pPr fontAlgn="base"/>
            <a:r>
              <a:rPr lang="en-US" altLang="ja-JP" b="1" dirty="0"/>
              <a:t>Capacity development of communities through support of community development activities</a:t>
            </a:r>
            <a:endParaRPr lang="ja-JP" altLang="ja-JP" dirty="0"/>
          </a:p>
          <a:p>
            <a:endParaRPr lang="en-US" altLang="ja-JP" dirty="0"/>
          </a:p>
          <a:p>
            <a:r>
              <a:rPr lang="en-US" altLang="ja-JP" dirty="0"/>
              <a:t> and </a:t>
            </a:r>
            <a:r>
              <a:rPr lang="en-US" altLang="ja-JP" dirty="0" smtClean="0"/>
              <a:t>2 </a:t>
            </a:r>
            <a:r>
              <a:rPr lang="en-US" altLang="ja-JP" dirty="0"/>
              <a:t>Master Plan components is </a:t>
            </a:r>
            <a:r>
              <a:rPr lang="en-US" altLang="ja-JP" dirty="0" smtClean="0"/>
              <a:t>proposed</a:t>
            </a:r>
          </a:p>
          <a:p>
            <a:endParaRPr lang="en-US" altLang="ja-JP" dirty="0"/>
          </a:p>
          <a:p>
            <a:r>
              <a:rPr lang="en-US" altLang="ja-JP" dirty="0" smtClean="0"/>
              <a:t>The number of components is small in this approach, because capacity development activities are included in most of the component in other approaches. So that individual components are small.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155A-C58E-8B42-B2E5-B7D391049FB4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902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1175"/>
            <a:ext cx="3397250" cy="25479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4th  </a:t>
            </a:r>
            <a:r>
              <a:rPr lang="en-US" altLang="ja-JP" dirty="0"/>
              <a:t>approach is - Strengthening agricultural institutions-</a:t>
            </a:r>
          </a:p>
          <a:p>
            <a:endParaRPr lang="en-US" altLang="ja-JP" dirty="0"/>
          </a:p>
          <a:p>
            <a:r>
              <a:rPr lang="en-US" altLang="ja-JP" dirty="0"/>
              <a:t>Development strategy is </a:t>
            </a:r>
            <a:r>
              <a:rPr lang="en-US" altLang="ja-JP" dirty="0" smtClean="0"/>
              <a:t>two(2)</a:t>
            </a:r>
            <a:endParaRPr lang="en-US" altLang="ja-JP" dirty="0"/>
          </a:p>
          <a:p>
            <a:endParaRPr lang="en-US" altLang="ja-JP" dirty="0"/>
          </a:p>
          <a:p>
            <a:pPr fontAlgn="base"/>
            <a:r>
              <a:rPr lang="en-US" altLang="ja-JP" b="1" dirty="0"/>
              <a:t>Strengthening coordination of institutions related to agriculture and food safety</a:t>
            </a:r>
            <a:endParaRPr lang="ja-JP" altLang="ja-JP" dirty="0"/>
          </a:p>
          <a:p>
            <a:pPr fontAlgn="base"/>
            <a:r>
              <a:rPr lang="en-US" altLang="ja-JP" b="1" dirty="0"/>
              <a:t>Capacity development of communities through support of community development activities</a:t>
            </a:r>
            <a:endParaRPr lang="ja-JP" altLang="ja-JP" dirty="0"/>
          </a:p>
          <a:p>
            <a:endParaRPr lang="en-US" altLang="ja-JP" dirty="0"/>
          </a:p>
          <a:p>
            <a:r>
              <a:rPr lang="en-US" altLang="ja-JP" dirty="0"/>
              <a:t> and </a:t>
            </a:r>
            <a:r>
              <a:rPr lang="en-US" altLang="ja-JP" dirty="0" smtClean="0"/>
              <a:t>2 </a:t>
            </a:r>
            <a:r>
              <a:rPr lang="en-US" altLang="ja-JP" dirty="0"/>
              <a:t>Master Plan components is </a:t>
            </a:r>
            <a:r>
              <a:rPr lang="en-US" altLang="ja-JP" dirty="0" smtClean="0"/>
              <a:t>proposed</a:t>
            </a:r>
          </a:p>
          <a:p>
            <a:endParaRPr lang="en-US" altLang="ja-JP" dirty="0"/>
          </a:p>
          <a:p>
            <a:r>
              <a:rPr lang="en-US" altLang="ja-JP" dirty="0" smtClean="0"/>
              <a:t>The number of components is small in this approach, because capacity development activities are included in most of the component in other approaches. So that individual components are small.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155A-C58E-8B42-B2E5-B7D391049FB4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902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1175"/>
            <a:ext cx="3397250" cy="25479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4th  </a:t>
            </a:r>
            <a:r>
              <a:rPr lang="en-US" altLang="ja-JP" dirty="0"/>
              <a:t>approach is - Strengthening agricultural institutions-</a:t>
            </a:r>
          </a:p>
          <a:p>
            <a:endParaRPr lang="en-US" altLang="ja-JP" dirty="0"/>
          </a:p>
          <a:p>
            <a:r>
              <a:rPr lang="en-US" altLang="ja-JP" dirty="0"/>
              <a:t>Development strategy is </a:t>
            </a:r>
            <a:r>
              <a:rPr lang="en-US" altLang="ja-JP" dirty="0" smtClean="0"/>
              <a:t>two(2)</a:t>
            </a:r>
            <a:endParaRPr lang="en-US" altLang="ja-JP" dirty="0"/>
          </a:p>
          <a:p>
            <a:endParaRPr lang="en-US" altLang="ja-JP" dirty="0"/>
          </a:p>
          <a:p>
            <a:pPr fontAlgn="base"/>
            <a:r>
              <a:rPr lang="en-US" altLang="ja-JP" b="1" dirty="0"/>
              <a:t>Strengthening coordination of institutions related to agriculture and food safety</a:t>
            </a:r>
            <a:endParaRPr lang="ja-JP" altLang="ja-JP" dirty="0"/>
          </a:p>
          <a:p>
            <a:pPr fontAlgn="base"/>
            <a:r>
              <a:rPr lang="en-US" altLang="ja-JP" b="1" dirty="0"/>
              <a:t>Capacity development of communities through support of community development activities</a:t>
            </a:r>
            <a:endParaRPr lang="ja-JP" altLang="ja-JP" dirty="0"/>
          </a:p>
          <a:p>
            <a:endParaRPr lang="en-US" altLang="ja-JP" dirty="0"/>
          </a:p>
          <a:p>
            <a:r>
              <a:rPr lang="en-US" altLang="ja-JP" dirty="0"/>
              <a:t> and </a:t>
            </a:r>
            <a:r>
              <a:rPr lang="en-US" altLang="ja-JP" dirty="0" smtClean="0"/>
              <a:t>2 </a:t>
            </a:r>
            <a:r>
              <a:rPr lang="en-US" altLang="ja-JP" dirty="0"/>
              <a:t>Master Plan components is </a:t>
            </a:r>
            <a:r>
              <a:rPr lang="en-US" altLang="ja-JP" dirty="0" smtClean="0"/>
              <a:t>proposed</a:t>
            </a:r>
          </a:p>
          <a:p>
            <a:endParaRPr lang="en-US" altLang="ja-JP" dirty="0"/>
          </a:p>
          <a:p>
            <a:r>
              <a:rPr lang="en-US" altLang="ja-JP" dirty="0" smtClean="0"/>
              <a:t>The number of components is small in this approach, because capacity development activities are included in most of the component in other approaches. So that individual components are small.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155A-C58E-8B42-B2E5-B7D391049FB4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902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3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391" cy="6857543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3712024" y="-21511"/>
            <a:ext cx="4528334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9263" y="2021195"/>
            <a:ext cx="3823492" cy="170216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9263" y="4421082"/>
            <a:ext cx="3823906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3229" y="5719968"/>
            <a:ext cx="1069534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rgbClr val="94C600"/>
                </a:solidFill>
              </a:rPr>
              <a:t>February 13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6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9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3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13512" y="1361780"/>
            <a:ext cx="8747257" cy="4855505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  <a:effectLst>
            <a:reflection stA="50000" endPos="17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68400" y="1446213"/>
            <a:ext cx="75485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4210"/>
            <a:ext cx="7024744" cy="114300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362825" y="6216650"/>
            <a:ext cx="1239838" cy="4953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‹1›</a:t>
            </a:r>
          </a:p>
        </p:txBody>
      </p:sp>
    </p:spTree>
    <p:extLst>
      <p:ext uri="{BB962C8B-B14F-4D97-AF65-F5344CB8AC3E}">
        <p14:creationId xmlns:p14="http://schemas.microsoft.com/office/powerpoint/2010/main" val="298973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3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5"/>
          <p:cNvSpPr/>
          <p:nvPr userDrawn="1"/>
        </p:nvSpPr>
        <p:spPr>
          <a:xfrm>
            <a:off x="3711575" y="-22225"/>
            <a:ext cx="4529138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9263" y="2021195"/>
            <a:ext cx="3823492" cy="170216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9263" y="4421082"/>
            <a:ext cx="3823906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03838" y="5719765"/>
            <a:ext cx="2830512" cy="3651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entury Gothic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22751" y="5719765"/>
            <a:ext cx="1069975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94C600"/>
                </a:solidFill>
                <a:latin typeface="Century Gothic"/>
              </a:rPr>
              <a:t>February 13</a:t>
            </a:r>
          </a:p>
        </p:txBody>
      </p:sp>
    </p:spTree>
    <p:extLst>
      <p:ext uri="{BB962C8B-B14F-4D97-AF65-F5344CB8AC3E}">
        <p14:creationId xmlns:p14="http://schemas.microsoft.com/office/powerpoint/2010/main" val="254579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13513" y="1361782"/>
            <a:ext cx="8747257" cy="4855505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  <a:effectLst>
            <a:reflection stA="50000" endPos="17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68401" y="1446213"/>
            <a:ext cx="75485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4210"/>
            <a:ext cx="7024744" cy="114300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110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13513" y="1361782"/>
            <a:ext cx="8747257" cy="4855505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  <a:effectLst>
            <a:reflection stA="50000" endPos="17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kumimoji="0" lang="en-US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68401" y="1438275"/>
            <a:ext cx="75485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75733"/>
            <a:ext cx="7024744" cy="1143000"/>
          </a:xfrm>
        </p:spPr>
        <p:txBody>
          <a:bodyPr>
            <a:normAutofit/>
          </a:bodyPr>
          <a:lstStyle>
            <a:lvl1pPr>
              <a:defRPr sz="32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17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513" y="1361782"/>
            <a:ext cx="8747257" cy="4855505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  <a:effectLst>
            <a:reflection stA="50000" endPos="17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68933" y="1818723"/>
            <a:ext cx="7547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6736"/>
            <a:ext cx="7024744" cy="114300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0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4000" b="0" cap="none" baseline="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7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9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4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5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kumimoji="0"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kumimoji="0"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kumimoji="0"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2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>
                <a:latin typeface="Calibri"/>
                <a:cs typeface="Calibri"/>
              </a:defRPr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8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kumimoji="0"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kumimoji="0"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kumimoji="0"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kumimoji="0"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0"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err="1" smtClean="0"/>
              <a:t>Drag</a:t>
            </a:r>
            <a:r>
              <a:rPr lang="pt-PT" dirty="0" smtClean="0"/>
              <a:t> </a:t>
            </a:r>
            <a:r>
              <a:rPr lang="pt-PT" dirty="0" err="1" smtClean="0"/>
              <a:t>picture</a:t>
            </a:r>
            <a:r>
              <a:rPr lang="pt-PT" dirty="0" smtClean="0"/>
              <a:t> to </a:t>
            </a:r>
            <a:r>
              <a:rPr lang="pt-PT" dirty="0" err="1" smtClean="0"/>
              <a:t>placeholder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click</a:t>
            </a:r>
            <a:r>
              <a:rPr lang="pt-PT" dirty="0" smtClean="0"/>
              <a:t> </a:t>
            </a:r>
            <a:r>
              <a:rPr lang="pt-PT" dirty="0" err="1" smtClean="0"/>
              <a:t>icon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8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4400"/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/>
            <a:endParaRPr kumimoji="0"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4400"/>
            <a:fld id="{D6CC888B-D9F9-4E54-B722-F151A9F45E95}" type="slidenum">
              <a:rPr kumimoji="0" lang="en-US" smtClean="0"/>
              <a:pPr defTabSz="914400"/>
              <a:t>‹#›</a:t>
            </a:fld>
            <a:endParaRPr kumimoji="0" lang="en-US" dirty="0"/>
          </a:p>
        </p:txBody>
      </p:sp>
      <p:pic>
        <p:nvPicPr>
          <p:cNvPr id="7" name="Picture 6" descr="Untitled-3-05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" y="458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81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9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9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4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EFEFE"/>
                </a:solidFill>
                <a:latin typeface="Century Gothic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1" y="5851527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kumimoji="0" lang="en-US">
              <a:solidFill>
                <a:srgbClr val="94C600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40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EFEFE"/>
                </a:solidFill>
                <a:latin typeface="Century Gothic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AC88DDB-34D4-C041-ACF1-07387E31AE52}" type="slidenum">
              <a:rPr kumimoji="0"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ea typeface="ＭＳ Ｐゴシック" charset="0"/>
            </a:endParaRPr>
          </a:p>
        </p:txBody>
      </p:sp>
      <p:pic>
        <p:nvPicPr>
          <p:cNvPr id="1031" name="Picture 7" descr="3-0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03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CapaMASA_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204788" y="3006725"/>
            <a:ext cx="519271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b="1" dirty="0" smtClean="0">
                <a:latin typeface="Calibri" charset="0"/>
                <a:cs typeface="Calibri" charset="0"/>
              </a:rPr>
              <a:t>Programa de Cooperaç</a:t>
            </a:r>
            <a:r>
              <a:rPr lang="pt-PT" b="1" dirty="0" smtClean="0">
                <a:latin typeface="Calibri" charset="0"/>
                <a:cs typeface="Calibri" charset="0"/>
              </a:rPr>
              <a:t>ão Triangular para o Desenvolvimento do Corredor de </a:t>
            </a:r>
            <a:r>
              <a:rPr lang="pt-PT" b="1" dirty="0" err="1" smtClean="0">
                <a:latin typeface="Calibri" charset="0"/>
                <a:cs typeface="Calibri" charset="0"/>
              </a:rPr>
              <a:t>Nacala</a:t>
            </a:r>
            <a:r>
              <a:rPr lang="pt-PT" b="1" dirty="0" smtClean="0">
                <a:latin typeface="Calibri" charset="0"/>
                <a:cs typeface="Calibri" charset="0"/>
              </a:rPr>
              <a:t> - </a:t>
            </a:r>
            <a:r>
              <a:rPr lang="pt-PT" b="1" dirty="0" err="1" smtClean="0">
                <a:latin typeface="Calibri" charset="0"/>
                <a:cs typeface="Calibri" charset="0"/>
              </a:rPr>
              <a:t>ProSAVANA</a:t>
            </a:r>
            <a:endParaRPr lang="pt-PT" b="1" dirty="0">
              <a:latin typeface="Calibri" charset="0"/>
              <a:cs typeface="Calibri" charset="0"/>
            </a:endParaRP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995489" y="5700020"/>
            <a:ext cx="485298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dirty="0" smtClean="0">
                <a:latin typeface="Calibri" charset="0"/>
                <a:cs typeface="Calibri" charset="0"/>
              </a:rPr>
              <a:t>Maputo, </a:t>
            </a:r>
            <a:endParaRPr lang="en-US" altLang="ja-JP" sz="1400" b="1" dirty="0" smtClean="0">
              <a:latin typeface="Calibri" charset="0"/>
              <a:cs typeface="Calibri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PT" sz="1400" b="1" dirty="0" smtClean="0">
                <a:latin typeface="Calibri" charset="0"/>
                <a:cs typeface="Calibri" charset="0"/>
              </a:rPr>
              <a:t>4 de Março </a:t>
            </a:r>
            <a:r>
              <a:rPr lang="pt-PT" sz="1400" b="1" dirty="0" smtClean="0">
                <a:latin typeface="Calibri" charset="0"/>
                <a:cs typeface="Calibri" charset="0"/>
              </a:rPr>
              <a:t>de  </a:t>
            </a:r>
            <a:r>
              <a:rPr lang="pt-PT" sz="1400" b="1" dirty="0" smtClean="0">
                <a:latin typeface="Calibri" charset="0"/>
                <a:cs typeface="Calibri" charset="0"/>
              </a:rPr>
              <a:t>2016</a:t>
            </a:r>
            <a:endParaRPr lang="pt-PT" sz="1800" dirty="0">
              <a:latin typeface="Calibri" charset="0"/>
              <a:cs typeface="Calibri" charset="0"/>
            </a:endParaRPr>
          </a:p>
        </p:txBody>
      </p:sp>
      <p:pic>
        <p:nvPicPr>
          <p:cNvPr id="5" name="Picture 15" descr="mil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959" r="1360" b="1811"/>
          <a:stretch>
            <a:fillRect/>
          </a:stretch>
        </p:blipFill>
        <p:spPr bwMode="auto">
          <a:xfrm>
            <a:off x="5605788" y="2174875"/>
            <a:ext cx="35382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4452938"/>
            <a:ext cx="14478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416427"/>
            <a:ext cx="1524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aj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>
            <a:fillRect/>
          </a:stretch>
        </p:blipFill>
        <p:spPr bwMode="auto">
          <a:xfrm>
            <a:off x="0" y="4418616"/>
            <a:ext cx="1524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algoda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"/>
          <a:stretch>
            <a:fillRect/>
          </a:stretch>
        </p:blipFill>
        <p:spPr bwMode="auto">
          <a:xfrm>
            <a:off x="6178550" y="4452938"/>
            <a:ext cx="1524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"/>
          <a:stretch>
            <a:fillRect/>
          </a:stretch>
        </p:blipFill>
        <p:spPr bwMode="auto">
          <a:xfrm>
            <a:off x="3079750" y="4456115"/>
            <a:ext cx="1600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matap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672" r="2174"/>
          <a:stretch>
            <a:fillRect/>
          </a:stretch>
        </p:blipFill>
        <p:spPr bwMode="auto">
          <a:xfrm>
            <a:off x="5622952" y="2"/>
            <a:ext cx="351469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8618"/>
            <a:ext cx="15557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6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627439" y="2401890"/>
            <a:ext cx="4625975" cy="207803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600" b="1" dirty="0" smtClean="0">
                <a:ea typeface="+mj-ea"/>
              </a:rPr>
              <a:t/>
            </a:r>
            <a:br>
              <a:rPr lang="en-US" sz="2600" b="1" dirty="0" smtClean="0">
                <a:ea typeface="+mj-ea"/>
              </a:rPr>
            </a:br>
            <a:r>
              <a:rPr lang="en-ZA" sz="2600" b="1" dirty="0"/>
              <a:t>II. </a:t>
            </a:r>
            <a:r>
              <a:rPr lang="en-ZA" sz="2600" b="1" dirty="0" smtClean="0"/>
              <a:t>Visão, Missão, Objectivos e Fases do </a:t>
            </a:r>
            <a:r>
              <a:rPr lang="en-ZA" sz="2600" b="1" dirty="0"/>
              <a:t>ProSAVANA</a:t>
            </a:r>
            <a:br>
              <a:rPr lang="en-ZA" sz="2600" b="1" dirty="0"/>
            </a:br>
            <a:endParaRPr lang="pt-PT" sz="2600" b="1" dirty="0"/>
          </a:p>
        </p:txBody>
      </p:sp>
      <p:pic>
        <p:nvPicPr>
          <p:cNvPr id="18434" name="Picture 2" descr="ProSAVANA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846138"/>
            <a:ext cx="41322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62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654" y="1987507"/>
            <a:ext cx="5047862" cy="641937"/>
          </a:xfrm>
          <a:prstGeom prst="roundRect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9094" y="2932431"/>
            <a:ext cx="8248184" cy="583477"/>
          </a:xfrm>
          <a:prstGeom prst="round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9094" y="3672603"/>
            <a:ext cx="8324430" cy="583477"/>
          </a:xfrm>
          <a:prstGeom prst="round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5374" y="5741942"/>
            <a:ext cx="2834763" cy="450817"/>
          </a:xfrm>
          <a:prstGeom prst="roundRect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444" y="4437817"/>
            <a:ext cx="756256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8100000">
            <a:off x="1476105" y="5585217"/>
            <a:ext cx="316094" cy="299180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8100000">
            <a:off x="3861340" y="5558755"/>
            <a:ext cx="316094" cy="299180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8100000">
            <a:off x="7265688" y="5581045"/>
            <a:ext cx="316094" cy="299180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8100000">
            <a:off x="4366068" y="4308366"/>
            <a:ext cx="411866" cy="411866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8100000">
            <a:off x="4366068" y="2726495"/>
            <a:ext cx="411866" cy="411866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92245" y="5740224"/>
            <a:ext cx="2596921" cy="452535"/>
          </a:xfrm>
          <a:prstGeom prst="roundRect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8100000">
            <a:off x="5506921" y="5558754"/>
            <a:ext cx="316094" cy="299180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3421" y="3671831"/>
            <a:ext cx="7924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b="1" dirty="0" smtClean="0">
                <a:solidFill>
                  <a:srgbClr val="008000"/>
                </a:solidFill>
                <a:cs typeface="Arial" pitchFamily="34" charset="0"/>
              </a:rPr>
              <a:t>Missão 2: Gerar emprego através de investimentos agrários e do desenvolvimento de cadeias de valor</a:t>
            </a:r>
            <a:endParaRPr lang="pt-PT" altLang="ja-JP" sz="15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6817" y="1920659"/>
            <a:ext cx="5047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Visão:</a:t>
            </a:r>
            <a:r>
              <a:rPr lang="pt-PT" altLang="ja-JP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Melhorar as condições de vida da população do Corredor de Nacala</a:t>
            </a:r>
          </a:p>
          <a:p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755444" y="4437817"/>
            <a:ext cx="7562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sz="3000" b="1" dirty="0" smtClean="0">
                <a:solidFill>
                  <a:srgbClr val="008000"/>
                </a:solidFill>
                <a:cs typeface="Arial" pitchFamily="34" charset="0"/>
              </a:rPr>
              <a:t>FORTALECIMENTO DA </a:t>
            </a:r>
          </a:p>
          <a:p>
            <a:pPr algn="ctr"/>
            <a:r>
              <a:rPr lang="pt-PT" altLang="ja-JP" sz="3000" b="1" dirty="0" smtClean="0">
                <a:solidFill>
                  <a:srgbClr val="008000"/>
                </a:solidFill>
                <a:cs typeface="Arial" pitchFamily="34" charset="0"/>
              </a:rPr>
              <a:t>AGRICULTURA FAMILIAR</a:t>
            </a:r>
            <a:endParaRPr lang="ja-JP" altLang="en-US" sz="3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946" y="5761692"/>
            <a:ext cx="283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APOIO DO GOVERNO</a:t>
            </a:r>
            <a:endParaRPr lang="pt-PT" altLang="ja-JP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3422" y="2895245"/>
            <a:ext cx="8269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8000"/>
                </a:solidFill>
                <a:cs typeface="Arial" pitchFamily="34" charset="0"/>
              </a:rPr>
              <a:t>Missão 1: Melhorar e modernizar a agricultura com vista ao aumento da produtividade e produção e diversificação da produção agrária</a:t>
            </a:r>
            <a:endParaRPr lang="pt-PT" altLang="ja-JP" sz="16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4313" y="5741940"/>
            <a:ext cx="27791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APOIO DO SECTOR PRIVADO</a:t>
            </a:r>
            <a:endParaRPr lang="pt-PT" altLang="ja-JP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054581" y="831733"/>
            <a:ext cx="702474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pt-BR" altLang="ja-JP" sz="3000" dirty="0"/>
              <a:t>II</a:t>
            </a:r>
            <a:r>
              <a:rPr lang="pt-BR" altLang="ja-JP" sz="3000" dirty="0" smtClean="0"/>
              <a:t>. </a:t>
            </a:r>
            <a:r>
              <a:rPr lang="pt-BR" altLang="ja-JP" sz="3000" dirty="0"/>
              <a:t>Visão e </a:t>
            </a:r>
            <a:r>
              <a:rPr lang="pt-BR" altLang="ja-JP" sz="3200" dirty="0"/>
              <a:t>Missões</a:t>
            </a:r>
            <a:r>
              <a:rPr lang="pt-BR" altLang="ja-JP" sz="3000" dirty="0"/>
              <a:t> do ProSAVANA</a:t>
            </a:r>
            <a:endParaRPr lang="pt-PT" sz="3000" dirty="0"/>
          </a:p>
        </p:txBody>
      </p:sp>
      <p:sp>
        <p:nvSpPr>
          <p:cNvPr id="2" name="正方形/長方形 1"/>
          <p:cNvSpPr/>
          <p:nvPr/>
        </p:nvSpPr>
        <p:spPr>
          <a:xfrm>
            <a:off x="771902" y="6192758"/>
            <a:ext cx="7562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altLang="ja-JP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32797" y="5730635"/>
            <a:ext cx="2191263" cy="462122"/>
          </a:xfrm>
          <a:prstGeom prst="roundRect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26999" y="5737275"/>
            <a:ext cx="284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APOIO DOS PARC. </a:t>
            </a:r>
          </a:p>
          <a:p>
            <a:pPr algn="ctr"/>
            <a:r>
              <a:rPr lang="pt-PT" altLang="ja-JP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DESENV.</a:t>
            </a:r>
            <a:endParaRPr lang="pt-PT" altLang="ja-JP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/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3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320" y="2091524"/>
            <a:ext cx="8142480" cy="4117720"/>
          </a:xfrm>
        </p:spPr>
        <p:txBody>
          <a:bodyPr vert="horz" lIns="91440" tIns="45720" rIns="91440" bIns="45720" rtlCol="0">
            <a:normAutofit/>
          </a:bodyPr>
          <a:lstStyle/>
          <a:p>
            <a:pPr lvl="1" algn="just">
              <a:lnSpc>
                <a:spcPct val="125000"/>
              </a:lnSpc>
            </a:pPr>
            <a:endParaRPr lang="pt-P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760" lvl="1" indent="0" algn="just">
              <a:lnSpc>
                <a:spcPct val="125000"/>
              </a:lnSpc>
              <a:buNone/>
            </a:pPr>
            <a:r>
              <a:rPr lang="pt-BR" dirty="0" smtClean="0">
                <a:solidFill>
                  <a:srgbClr val="000000"/>
                </a:solidFill>
              </a:rPr>
              <a:t>Criar </a:t>
            </a:r>
            <a:r>
              <a:rPr lang="pt-BR" dirty="0">
                <a:solidFill>
                  <a:srgbClr val="000000"/>
                </a:solidFill>
              </a:rPr>
              <a:t>novos modelos de desenvolvimento agrário, tendo em conta os aspectos </a:t>
            </a:r>
            <a:r>
              <a:rPr lang="pt-BR" dirty="0" smtClean="0">
                <a:solidFill>
                  <a:srgbClr val="000000"/>
                </a:solidFill>
              </a:rPr>
              <a:t>ambientais, </a:t>
            </a:r>
            <a:r>
              <a:rPr lang="pt-BR" dirty="0" err="1" smtClean="0">
                <a:solidFill>
                  <a:srgbClr val="000000"/>
                </a:solidFill>
              </a:rPr>
              <a:t>socio</a:t>
            </a:r>
            <a:r>
              <a:rPr lang="pt-BR" dirty="0" err="1">
                <a:solidFill>
                  <a:srgbClr val="000000"/>
                </a:solidFill>
              </a:rPr>
              <a:t>-</a:t>
            </a:r>
            <a:r>
              <a:rPr lang="pt-BR" dirty="0" err="1" smtClean="0">
                <a:solidFill>
                  <a:srgbClr val="000000"/>
                </a:solidFill>
              </a:rPr>
              <a:t>económicos</a:t>
            </a:r>
            <a:r>
              <a:rPr lang="pt-BR" dirty="0" smtClean="0">
                <a:solidFill>
                  <a:srgbClr val="000000"/>
                </a:solidFill>
              </a:rPr>
              <a:t> e culturais, visando </a:t>
            </a:r>
            <a:r>
              <a:rPr lang="pt-BR" dirty="0">
                <a:solidFill>
                  <a:srgbClr val="000000"/>
                </a:solidFill>
              </a:rPr>
              <a:t>o desenvolvimento agrário </a:t>
            </a:r>
            <a:r>
              <a:rPr lang="pt-BR" dirty="0" smtClean="0">
                <a:solidFill>
                  <a:srgbClr val="000000"/>
                </a:solidFill>
              </a:rPr>
              <a:t>local e </a:t>
            </a:r>
            <a:r>
              <a:rPr lang="pt-BR" dirty="0">
                <a:solidFill>
                  <a:srgbClr val="000000"/>
                </a:solidFill>
              </a:rPr>
              <a:t>regional orientado para o </a:t>
            </a:r>
            <a:r>
              <a:rPr lang="pt-BR" dirty="0" smtClean="0">
                <a:solidFill>
                  <a:srgbClr val="000000"/>
                </a:solidFill>
              </a:rPr>
              <a:t>mercado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e com </a:t>
            </a:r>
            <a:r>
              <a:rPr lang="pt-BR" dirty="0">
                <a:solidFill>
                  <a:srgbClr val="000000"/>
                </a:solidFill>
              </a:rPr>
              <a:t>vantagens competitivas.</a:t>
            </a:r>
            <a:endParaRPr lang="en-ZA" dirty="0">
              <a:solidFill>
                <a:srgbClr val="000000"/>
              </a:solidFill>
            </a:endParaRPr>
          </a:p>
          <a:p>
            <a:pPr marL="68580" indent="0" algn="just">
              <a:lnSpc>
                <a:spcPct val="125000"/>
              </a:lnSpc>
              <a:buNone/>
            </a:pPr>
            <a:endParaRPr lang="en-ZA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0997" y="1265503"/>
            <a:ext cx="682045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pt-PT" sz="3200" kern="1200" dirty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  <a:t>II</a:t>
            </a:r>
            <a:r>
              <a:rPr lang="pt-PT" sz="3200" kern="1200" dirty="0" smtClean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  <a:t>. </a:t>
            </a:r>
            <a:r>
              <a:rPr lang="pt-PT" sz="3200" kern="1200" dirty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  <a:t>Objectivo do ProSAVANA</a:t>
            </a:r>
            <a:r>
              <a:rPr lang="pt-PT" sz="3200" dirty="0"/>
              <a:t/>
            </a:r>
            <a:br>
              <a:rPr lang="pt-PT" sz="3200" dirty="0"/>
            </a:br>
            <a:endParaRPr lang="en-ZA" sz="32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28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2988" y="2039938"/>
            <a:ext cx="7669212" cy="4406900"/>
          </a:xfrm>
        </p:spPr>
        <p:txBody>
          <a:bodyPr rtlCol="0">
            <a:normAutofit/>
          </a:bodyPr>
          <a:lstStyle/>
          <a:p>
            <a:pPr indent="-27432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indent="-27432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1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algn="just">
              <a:buClrTx/>
              <a:buNone/>
              <a:defRPr/>
            </a:pPr>
            <a:r>
              <a:rPr lang="pt-PT" b="1" dirty="0" smtClean="0">
                <a:solidFill>
                  <a:schemeClr val="tx1"/>
                </a:solidFill>
                <a:ea typeface="ＭＳ Ｐゴシック" pitchFamily="34" charset="-128"/>
              </a:rPr>
              <a:t>ProSAVANA – PI </a:t>
            </a:r>
            <a:r>
              <a:rPr lang="pt-PT" dirty="0" smtClean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lang="pt-PT" altLang="ja-JP" kern="0" dirty="0" err="1">
                <a:solidFill>
                  <a:schemeClr val="tx1"/>
                </a:solidFill>
                <a:ea typeface="ＭＳ Ｐゴシック"/>
                <a:cs typeface="Arial" pitchFamily="34" charset="0"/>
              </a:rPr>
              <a:t>Projecto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 de Melhoria da Capacidade de Investigação e </a:t>
            </a:r>
            <a:r>
              <a:rPr lang="pt-PT" altLang="ja-JP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Transferência 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de </a:t>
            </a:r>
            <a:r>
              <a:rPr lang="pt-PT" altLang="ja-JP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Tecnologia);</a:t>
            </a:r>
            <a:endParaRPr lang="pt-PT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71500" lvl="2" indent="0" algn="just" eaLnBrk="1" fontAlgn="auto" hangingPunct="1">
              <a:spcAft>
                <a:spcPts val="0"/>
              </a:spcAft>
              <a:buClrTx/>
              <a:buFont typeface="Wingdings 2" panose="05020102010507070707" pitchFamily="18" charset="2"/>
              <a:buNone/>
              <a:defRPr/>
            </a:pPr>
            <a:endParaRPr lang="pt-PT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algn="just">
              <a:buClrTx/>
              <a:buNone/>
              <a:defRPr/>
            </a:pPr>
            <a:r>
              <a:rPr lang="pt-PT" b="1" dirty="0" smtClean="0">
                <a:solidFill>
                  <a:schemeClr val="tx1"/>
                </a:solidFill>
                <a:ea typeface="ＭＳ Ｐゴシック" pitchFamily="34" charset="-128"/>
              </a:rPr>
              <a:t>ProSAVANA </a:t>
            </a:r>
            <a:r>
              <a:rPr lang="pt-PT" b="1" dirty="0">
                <a:solidFill>
                  <a:schemeClr val="tx1"/>
                </a:solidFill>
                <a:ea typeface="ＭＳ Ｐゴシック" pitchFamily="34" charset="-128"/>
              </a:rPr>
              <a:t>– PEM </a:t>
            </a:r>
            <a:r>
              <a:rPr lang="pt-PT" dirty="0" smtClean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lang="pt-PT" altLang="ja-JP" kern="0" dirty="0" err="1">
                <a:solidFill>
                  <a:schemeClr val="tx1"/>
                </a:solidFill>
                <a:ea typeface="ＭＳ Ｐゴシック"/>
                <a:cs typeface="Arial" pitchFamily="34" charset="0"/>
              </a:rPr>
              <a:t>Projecto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 de Extensão Agrária e Modelo de Desenvolvimento</a:t>
            </a:r>
            <a:r>
              <a:rPr lang="pt-PT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);</a:t>
            </a:r>
            <a:endParaRPr lang="pt-PT" kern="0" dirty="0">
              <a:solidFill>
                <a:schemeClr val="tx1"/>
              </a:solidFill>
              <a:ea typeface="ＭＳ Ｐゴシック"/>
              <a:cs typeface="Arial" pitchFamily="34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pt-PT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algn="just">
              <a:buClrTx/>
              <a:buNone/>
              <a:defRPr/>
            </a:pPr>
            <a:r>
              <a:rPr lang="pt-PT" b="1" dirty="0">
                <a:solidFill>
                  <a:schemeClr val="tx1"/>
                </a:solidFill>
                <a:ea typeface="ＭＳ Ｐゴシック" pitchFamily="34" charset="-128"/>
              </a:rPr>
              <a:t>ProSAVANA – PD </a:t>
            </a:r>
            <a:r>
              <a:rPr lang="pt-PT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(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Plano </a:t>
            </a:r>
            <a:r>
              <a:rPr lang="pt-PT" altLang="ja-JP" kern="0" dirty="0" err="1">
                <a:solidFill>
                  <a:schemeClr val="tx1"/>
                </a:solidFill>
                <a:ea typeface="ＭＳ Ｐゴシック"/>
                <a:cs typeface="Arial" pitchFamily="34" charset="0"/>
              </a:rPr>
              <a:t>Director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 para o Desenvolvimento </a:t>
            </a:r>
            <a:r>
              <a:rPr lang="pt-PT" altLang="ja-JP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Agrário.</a:t>
            </a:r>
            <a:r>
              <a:rPr lang="pt-PT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 </a:t>
            </a:r>
            <a:endParaRPr lang="pt-PT" kern="0" dirty="0">
              <a:solidFill>
                <a:schemeClr val="tx1"/>
              </a:solidFill>
              <a:ea typeface="ＭＳ Ｐゴシック"/>
              <a:cs typeface="Arial" pitchFamily="34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pt-PT" sz="2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200" indent="-457200" algn="just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pt-PT" sz="22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1056644" y="768435"/>
            <a:ext cx="70246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en-US" alt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Componentes</a:t>
            </a:r>
            <a:endParaRPr lang="en-US" alt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27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43490" y="714204"/>
            <a:ext cx="7024744" cy="1143000"/>
          </a:xfrm>
        </p:spPr>
        <p:txBody>
          <a:bodyPr>
            <a:normAutofit/>
          </a:bodyPr>
          <a:lstStyle/>
          <a:p>
            <a:r>
              <a:rPr kumimoji="1" lang="pt-PT" altLang="ja-JP" sz="3200" dirty="0" smtClean="0"/>
              <a:t>II. </a:t>
            </a:r>
            <a:r>
              <a:rPr kumimoji="1" lang="pt-PT" altLang="ja-JP" sz="3200" dirty="0" smtClean="0"/>
              <a:t>Fases do ProSAVANA</a:t>
            </a:r>
            <a:endParaRPr kumimoji="1" lang="pt-PT" altLang="ja-JP" sz="3200" dirty="0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1827493334"/>
              </p:ext>
            </p:extLst>
          </p:nvPr>
        </p:nvGraphicFramePr>
        <p:xfrm>
          <a:off x="-108519" y="2018682"/>
          <a:ext cx="9255941" cy="30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ホームベース 9"/>
          <p:cNvSpPr/>
          <p:nvPr/>
        </p:nvSpPr>
        <p:spPr>
          <a:xfrm>
            <a:off x="1891561" y="2448164"/>
            <a:ext cx="4074362" cy="938666"/>
          </a:xfrm>
          <a:prstGeom prst="homePlat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kumimoji="0" lang="pt-PT" altLang="ja-JP" sz="1800" b="1" kern="0" dirty="0" smtClean="0">
                <a:solidFill>
                  <a:prstClr val="white"/>
                </a:solidFill>
                <a:latin typeface="Calibri"/>
                <a:ea typeface="ＭＳ Ｐゴシック"/>
                <a:cs typeface="Arial" pitchFamily="34" charset="0"/>
              </a:rPr>
              <a:t>Projecto de Melhoria da Capacidade de Investigação e transferência de Tecnologia  (PI)</a:t>
            </a:r>
            <a:endParaRPr kumimoji="0" lang="pt-PT" altLang="ja-JP" sz="1800" b="1" kern="0" dirty="0">
              <a:solidFill>
                <a:prstClr val="white"/>
              </a:solidFill>
              <a:latin typeface="Calibri"/>
              <a:ea typeface="ＭＳ Ｐゴシック"/>
              <a:cs typeface="Arial" pitchFamily="34" charset="0"/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3878617" y="3666823"/>
            <a:ext cx="2976397" cy="1145168"/>
          </a:xfrm>
          <a:prstGeom prst="homePlat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kumimoji="0" lang="pt-PT" altLang="ja-JP" sz="1800" b="1" kern="0" dirty="0" smtClean="0">
                <a:solidFill>
                  <a:sysClr val="window" lastClr="FFFFFF"/>
                </a:solidFill>
                <a:latin typeface="Calibri"/>
                <a:ea typeface="ＭＳ Ｐゴシック"/>
                <a:cs typeface="Arial" pitchFamily="34" charset="0"/>
              </a:rPr>
              <a:t>Projecto de Extensão Agrária e Modelo de Desenvolvimento (PEM)</a:t>
            </a:r>
            <a:endParaRPr kumimoji="0" lang="pt-PT" altLang="ja-JP" sz="1800" b="1" kern="0" dirty="0">
              <a:solidFill>
                <a:sysClr val="window" lastClr="FFFFFF"/>
              </a:solidFill>
              <a:latin typeface="Calibri"/>
              <a:ea typeface="ＭＳ Ｐゴシック"/>
              <a:cs typeface="Arial" pitchFamily="34" charset="0"/>
            </a:endParaRPr>
          </a:p>
        </p:txBody>
      </p:sp>
      <p:sp>
        <p:nvSpPr>
          <p:cNvPr id="13" name="ホームベース 12"/>
          <p:cNvSpPr/>
          <p:nvPr/>
        </p:nvSpPr>
        <p:spPr>
          <a:xfrm>
            <a:off x="4544848" y="5152178"/>
            <a:ext cx="3909906" cy="792088"/>
          </a:xfrm>
          <a:prstGeom prst="homePlat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kumimoji="0" lang="pt-PT" altLang="ja-JP" b="1" kern="0" dirty="0" smtClean="0">
                <a:solidFill>
                  <a:prstClr val="white"/>
                </a:solidFill>
                <a:latin typeface="Calibri"/>
                <a:ea typeface="ＭＳ Ｐゴシック"/>
                <a:cs typeface="Arial" pitchFamily="34" charset="0"/>
              </a:rPr>
              <a:t>Plano Director para o </a:t>
            </a:r>
            <a:r>
              <a:rPr kumimoji="0" lang="pt-PT" altLang="ja-JP" b="1" kern="0" smtClean="0">
                <a:solidFill>
                  <a:prstClr val="white"/>
                </a:solidFill>
                <a:latin typeface="Calibri"/>
                <a:ea typeface="ＭＳ Ｐゴシック"/>
                <a:cs typeface="Arial" pitchFamily="34" charset="0"/>
              </a:rPr>
              <a:t>Desenvolvimento Agrário  </a:t>
            </a:r>
            <a:r>
              <a:rPr kumimoji="0" lang="pt-PT" altLang="ja-JP" b="1" kern="0" dirty="0" smtClean="0">
                <a:solidFill>
                  <a:prstClr val="white"/>
                </a:solidFill>
                <a:latin typeface="Calibri"/>
                <a:ea typeface="ＭＳ Ｐゴシック"/>
                <a:cs typeface="Arial" pitchFamily="34" charset="0"/>
              </a:rPr>
              <a:t>(PD)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491" y="5434257"/>
            <a:ext cx="368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Calibri"/>
                <a:cs typeface="Calibri"/>
              </a:rPr>
              <a:t>Estudos preparatórios para o Plano Director</a:t>
            </a:r>
            <a:endParaRPr lang="pt-PT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93819" y="5317562"/>
            <a:ext cx="1871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16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627439" y="2401890"/>
            <a:ext cx="4625975" cy="207803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600" b="1" dirty="0" smtClean="0">
                <a:ea typeface="+mj-ea"/>
              </a:rPr>
              <a:t/>
            </a:r>
            <a:br>
              <a:rPr lang="en-US" sz="2600" b="1" dirty="0" smtClean="0">
                <a:ea typeface="+mj-ea"/>
              </a:rPr>
            </a:br>
            <a:r>
              <a:rPr lang="en-ZA" sz="2600" b="1" dirty="0" smtClean="0"/>
              <a:t>III</a:t>
            </a:r>
            <a:r>
              <a:rPr lang="en-ZA" sz="2600" b="1" dirty="0"/>
              <a:t>. </a:t>
            </a:r>
            <a:r>
              <a:rPr lang="en-ZA" sz="2600" b="1" dirty="0" smtClean="0"/>
              <a:t>Plano Director do ProSAVANA (PD)</a:t>
            </a:r>
            <a:r>
              <a:rPr lang="en-ZA" sz="2600" b="1" dirty="0"/>
              <a:t/>
            </a:r>
            <a:br>
              <a:rPr lang="en-ZA" sz="2600" b="1" dirty="0"/>
            </a:br>
            <a:r>
              <a:rPr lang="en-ZA" sz="2600" b="1" dirty="0" smtClean="0"/>
              <a:t/>
            </a:r>
            <a:br>
              <a:rPr lang="en-ZA" sz="2600" b="1" dirty="0" smtClean="0"/>
            </a:br>
            <a:endParaRPr lang="pt-PT" sz="2600" b="1" dirty="0"/>
          </a:p>
        </p:txBody>
      </p:sp>
      <p:pic>
        <p:nvPicPr>
          <p:cNvPr id="18434" name="Picture 2" descr="ProSAVANA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846138"/>
            <a:ext cx="41322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01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4"/>
          <p:cNvSpPr>
            <a:spLocks noGrp="1"/>
          </p:cNvSpPr>
          <p:nvPr>
            <p:ph type="title"/>
          </p:nvPr>
        </p:nvSpPr>
        <p:spPr>
          <a:xfrm>
            <a:off x="1077615" y="728078"/>
            <a:ext cx="7024688" cy="1143000"/>
          </a:xfrm>
        </p:spPr>
        <p:txBody>
          <a:bodyPr/>
          <a:lstStyle/>
          <a:p>
            <a:r>
              <a:rPr lang="pt-PT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pt-PT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dirty="0" smtClean="0">
                <a:latin typeface="Calibri" charset="0"/>
                <a:cs typeface="Calibri" charset="0"/>
              </a:rPr>
              <a:t>Área </a:t>
            </a:r>
            <a:r>
              <a:rPr lang="pt-PT" dirty="0">
                <a:latin typeface="Calibri" charset="0"/>
                <a:cs typeface="Calibri" charset="0"/>
              </a:rPr>
              <a:t>de Estudo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994401" y="1733792"/>
            <a:ext cx="2659063" cy="45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 err="1">
                <a:latin typeface="Calibri" charset="0"/>
              </a:rPr>
              <a:t>Provincia</a:t>
            </a:r>
            <a:r>
              <a:rPr lang="en-US" sz="1400" b="1" dirty="0">
                <a:latin typeface="Calibri" charset="0"/>
              </a:rPr>
              <a:t> de </a:t>
            </a:r>
            <a:r>
              <a:rPr lang="en-US" sz="1400" b="1" dirty="0" err="1">
                <a:latin typeface="Calibri" charset="0"/>
              </a:rPr>
              <a:t>Nampula</a:t>
            </a:r>
            <a:r>
              <a:rPr lang="en-US" sz="1400" b="1" dirty="0">
                <a:latin typeface="Calibri" charset="0"/>
              </a:rPr>
              <a:t> </a:t>
            </a:r>
          </a:p>
          <a:p>
            <a:r>
              <a:rPr lang="en-US" sz="1300" dirty="0">
                <a:latin typeface="Calibri" charset="0"/>
              </a:rPr>
              <a:t>1 </a:t>
            </a:r>
            <a:r>
              <a:rPr lang="en-US" sz="1300" dirty="0" err="1">
                <a:latin typeface="Calibri" charset="0"/>
              </a:rPr>
              <a:t>Monapo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2 </a:t>
            </a:r>
            <a:r>
              <a:rPr lang="en-US" sz="1300" dirty="0" err="1">
                <a:latin typeface="Calibri" charset="0"/>
              </a:rPr>
              <a:t>Muecate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3 </a:t>
            </a:r>
            <a:r>
              <a:rPr lang="en-US" sz="1300" dirty="0" err="1">
                <a:latin typeface="Calibri" charset="0"/>
              </a:rPr>
              <a:t>Meconta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4 </a:t>
            </a:r>
            <a:r>
              <a:rPr lang="en-US" sz="1300" dirty="0" err="1" smtClean="0">
                <a:latin typeface="Calibri" charset="0"/>
              </a:rPr>
              <a:t>Rapale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5 </a:t>
            </a:r>
            <a:r>
              <a:rPr lang="en-US" sz="1300" dirty="0" err="1">
                <a:latin typeface="Calibri" charset="0"/>
              </a:rPr>
              <a:t>Mogovolas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6 </a:t>
            </a:r>
            <a:r>
              <a:rPr lang="en-US" sz="1300" dirty="0" err="1">
                <a:latin typeface="Calibri" charset="0"/>
              </a:rPr>
              <a:t>Murrupula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7 </a:t>
            </a:r>
            <a:r>
              <a:rPr lang="en-US" sz="1300" dirty="0" err="1">
                <a:latin typeface="Calibri" charset="0"/>
              </a:rPr>
              <a:t>Mecubúre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8 </a:t>
            </a:r>
            <a:r>
              <a:rPr lang="en-US" sz="1300" dirty="0" err="1">
                <a:latin typeface="Calibri" charset="0"/>
              </a:rPr>
              <a:t>Ribáuè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9 </a:t>
            </a:r>
            <a:r>
              <a:rPr lang="en-US" sz="1300" dirty="0" err="1">
                <a:latin typeface="Calibri" charset="0"/>
              </a:rPr>
              <a:t>Lalaua</a:t>
            </a:r>
            <a:r>
              <a:rPr lang="en-US" sz="1300" dirty="0">
                <a:latin typeface="Calibri" charset="0"/>
              </a:rPr>
              <a:t> </a:t>
            </a:r>
          </a:p>
          <a:p>
            <a:r>
              <a:rPr lang="en-US" sz="1300" dirty="0">
                <a:latin typeface="Calibri" charset="0"/>
              </a:rPr>
              <a:t>10 </a:t>
            </a:r>
            <a:r>
              <a:rPr lang="en-US" sz="1300" dirty="0" err="1">
                <a:latin typeface="Calibri" charset="0"/>
              </a:rPr>
              <a:t>Malema</a:t>
            </a:r>
            <a:endParaRPr lang="en-US" sz="1300" dirty="0">
              <a:latin typeface="Calibri" charset="0"/>
            </a:endParaRPr>
          </a:p>
          <a:p>
            <a:r>
              <a:rPr lang="en-US" sz="1400" b="1" dirty="0" err="1">
                <a:latin typeface="Calibri" charset="0"/>
              </a:rPr>
              <a:t>Provincia</a:t>
            </a:r>
            <a:r>
              <a:rPr lang="en-US" sz="1400" b="1" dirty="0">
                <a:latin typeface="Calibri" charset="0"/>
              </a:rPr>
              <a:t> da </a:t>
            </a:r>
            <a:r>
              <a:rPr lang="en-US" sz="1400" b="1" dirty="0" err="1">
                <a:latin typeface="Calibri" charset="0"/>
              </a:rPr>
              <a:t>Zambézia</a:t>
            </a:r>
            <a:endParaRPr lang="en-US" sz="1400" b="1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11 Alto </a:t>
            </a:r>
            <a:r>
              <a:rPr lang="en-US" sz="1300" dirty="0" err="1">
                <a:latin typeface="Calibri" charset="0"/>
              </a:rPr>
              <a:t>Mólocuè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12 </a:t>
            </a:r>
            <a:r>
              <a:rPr lang="en-US" sz="1300" dirty="0" err="1">
                <a:latin typeface="Calibri" charset="0"/>
              </a:rPr>
              <a:t>Gurué</a:t>
            </a:r>
            <a:endParaRPr lang="en-US" sz="1300" dirty="0">
              <a:latin typeface="Calibri" charset="0"/>
            </a:endParaRPr>
          </a:p>
          <a:p>
            <a:r>
              <a:rPr lang="en-US" sz="1400" b="1" dirty="0" err="1">
                <a:latin typeface="Calibri" charset="0"/>
              </a:rPr>
              <a:t>Provincia</a:t>
            </a:r>
            <a:r>
              <a:rPr lang="en-US" sz="1400" b="1" dirty="0">
                <a:latin typeface="Calibri" charset="0"/>
              </a:rPr>
              <a:t> do </a:t>
            </a:r>
            <a:r>
              <a:rPr lang="en-US" sz="1400" b="1" dirty="0" err="1">
                <a:latin typeface="Calibri" charset="0"/>
              </a:rPr>
              <a:t>Niassa</a:t>
            </a:r>
            <a:endParaRPr lang="en-US" sz="1400" b="1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13 </a:t>
            </a:r>
            <a:r>
              <a:rPr lang="en-US" sz="1300" dirty="0" err="1">
                <a:latin typeface="Calibri" charset="0"/>
              </a:rPr>
              <a:t>Cuamba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14 </a:t>
            </a:r>
            <a:r>
              <a:rPr lang="en-US" sz="1300" dirty="0" err="1">
                <a:latin typeface="Calibri" charset="0"/>
              </a:rPr>
              <a:t>Mecanhelas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15 </a:t>
            </a:r>
            <a:r>
              <a:rPr lang="en-US" sz="1300" dirty="0" err="1">
                <a:latin typeface="Calibri" charset="0"/>
              </a:rPr>
              <a:t>Mandimba</a:t>
            </a:r>
            <a:r>
              <a:rPr lang="en-US" sz="1300" dirty="0">
                <a:latin typeface="Calibri" charset="0"/>
              </a:rPr>
              <a:t> </a:t>
            </a:r>
          </a:p>
          <a:p>
            <a:r>
              <a:rPr lang="en-US" sz="1300" dirty="0">
                <a:latin typeface="Calibri" charset="0"/>
              </a:rPr>
              <a:t>16 </a:t>
            </a:r>
            <a:r>
              <a:rPr lang="en-US" sz="1300" dirty="0" err="1">
                <a:latin typeface="Calibri" charset="0"/>
              </a:rPr>
              <a:t>Ngauma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17 </a:t>
            </a:r>
            <a:r>
              <a:rPr lang="en-US" sz="1300" dirty="0" err="1" smtClean="0">
                <a:latin typeface="Calibri" charset="0"/>
              </a:rPr>
              <a:t>Chimbonila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18 </a:t>
            </a:r>
            <a:r>
              <a:rPr lang="en-US" sz="1300" dirty="0" err="1">
                <a:latin typeface="Calibri" charset="0"/>
              </a:rPr>
              <a:t>Majune</a:t>
            </a:r>
            <a:endParaRPr lang="en-US" sz="1300" dirty="0">
              <a:latin typeface="Calibri" charset="0"/>
            </a:endParaRPr>
          </a:p>
          <a:p>
            <a:r>
              <a:rPr lang="en-US" sz="1300" dirty="0">
                <a:latin typeface="Calibri" charset="0"/>
              </a:rPr>
              <a:t>19 </a:t>
            </a:r>
            <a:r>
              <a:rPr lang="en-US" sz="1300" dirty="0" err="1">
                <a:latin typeface="Calibri" charset="0"/>
              </a:rPr>
              <a:t>Sanga</a:t>
            </a:r>
            <a:r>
              <a:rPr lang="en-US" sz="1300" dirty="0">
                <a:latin typeface="Calibri" charset="0"/>
              </a:rPr>
              <a:t> </a:t>
            </a:r>
          </a:p>
        </p:txBody>
      </p:sp>
      <p:pic>
        <p:nvPicPr>
          <p:cNvPr id="21507" name="Picture 5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207" y="1733791"/>
            <a:ext cx="6458368" cy="543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47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55915" y="1665514"/>
            <a:ext cx="7717972" cy="272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408"/>
            <a:ext cx="8229600" cy="4739189"/>
          </a:xfrm>
        </p:spPr>
        <p:txBody>
          <a:bodyPr>
            <a:noAutofit/>
          </a:bodyPr>
          <a:lstStyle/>
          <a:p>
            <a:pPr marL="361950" indent="-361950" algn="just">
              <a:lnSpc>
                <a:spcPct val="80000"/>
              </a:lnSpc>
              <a:spcAft>
                <a:spcPts val="480"/>
              </a:spcAft>
              <a:buFont typeface="+mj-lt"/>
              <a:buAutoNum type="arabicPeriod"/>
            </a:pPr>
            <a:r>
              <a:rPr lang="pt-PT" sz="1800" dirty="0">
                <a:solidFill>
                  <a:srgbClr val="000000"/>
                </a:solidFill>
              </a:rPr>
              <a:t>Desenvolvimento socioeconómico e cultural das </a:t>
            </a:r>
            <a:r>
              <a:rPr lang="pt-PT" sz="1800" dirty="0" smtClean="0">
                <a:solidFill>
                  <a:srgbClr val="000000"/>
                </a:solidFill>
              </a:rPr>
              <a:t>comunidades e famílias;</a:t>
            </a:r>
            <a:endParaRPr lang="pt-PT" sz="1800" dirty="0">
              <a:solidFill>
                <a:srgbClr val="000000"/>
              </a:solidFill>
            </a:endParaRPr>
          </a:p>
          <a:p>
            <a:pPr marL="361950" indent="-361950" algn="just">
              <a:lnSpc>
                <a:spcPct val="80000"/>
              </a:lnSpc>
              <a:spcAft>
                <a:spcPts val="480"/>
              </a:spcAft>
              <a:buFont typeface="+mj-lt"/>
              <a:buAutoNum type="arabicPeriod"/>
            </a:pPr>
            <a:r>
              <a:rPr lang="pt-PT" sz="1800" dirty="0" smtClean="0">
                <a:solidFill>
                  <a:srgbClr val="000000"/>
                </a:solidFill>
              </a:rPr>
              <a:t>Desenvolvimento </a:t>
            </a:r>
            <a:r>
              <a:rPr lang="pt-PT" sz="1800" dirty="0">
                <a:solidFill>
                  <a:srgbClr val="000000"/>
                </a:solidFill>
              </a:rPr>
              <a:t>sustentável, inclusivo, dinâmico e </a:t>
            </a:r>
            <a:r>
              <a:rPr lang="pt-PT" sz="1800" dirty="0" smtClean="0">
                <a:solidFill>
                  <a:srgbClr val="000000"/>
                </a:solidFill>
              </a:rPr>
              <a:t>equilibrado, com ênfase na agricultura familiar;</a:t>
            </a:r>
            <a:endParaRPr lang="en-US" sz="1800" dirty="0">
              <a:solidFill>
                <a:srgbClr val="000000"/>
              </a:solidFill>
            </a:endParaRPr>
          </a:p>
          <a:p>
            <a:pPr marL="361950" indent="-361950" algn="just">
              <a:lnSpc>
                <a:spcPct val="80000"/>
              </a:lnSpc>
              <a:spcAft>
                <a:spcPts val="480"/>
              </a:spcAft>
              <a:buFont typeface="+mj-lt"/>
              <a:buAutoNum type="arabicPeriod"/>
            </a:pPr>
            <a:r>
              <a:rPr lang="pt-PT" sz="1800" dirty="0" smtClean="0">
                <a:solidFill>
                  <a:srgbClr val="000000"/>
                </a:solidFill>
              </a:rPr>
              <a:t>Desenvolvimento </a:t>
            </a:r>
            <a:r>
              <a:rPr lang="pt-PT" sz="1800" dirty="0">
                <a:solidFill>
                  <a:srgbClr val="000000"/>
                </a:solidFill>
              </a:rPr>
              <a:t>de cadeias </a:t>
            </a:r>
            <a:r>
              <a:rPr lang="pt-PT" sz="1800" dirty="0" smtClean="0">
                <a:solidFill>
                  <a:srgbClr val="000000"/>
                </a:solidFill>
              </a:rPr>
              <a:t>de valor em </a:t>
            </a:r>
            <a:r>
              <a:rPr lang="pt-PT" sz="1800" dirty="0">
                <a:solidFill>
                  <a:srgbClr val="000000"/>
                </a:solidFill>
              </a:rPr>
              <a:t>função das potencialidades agroecológicas e estabelecimento de condições de acesso aos </a:t>
            </a:r>
            <a:r>
              <a:rPr lang="pt-PT" sz="1800" dirty="0" smtClean="0">
                <a:solidFill>
                  <a:srgbClr val="000000"/>
                </a:solidFill>
              </a:rPr>
              <a:t>mercados</a:t>
            </a:r>
          </a:p>
          <a:p>
            <a:pPr algn="just">
              <a:spcAft>
                <a:spcPts val="480"/>
              </a:spcAft>
              <a:buFont typeface="+mj-lt"/>
              <a:buAutoNum type="arabicPeriod" startAt="4"/>
            </a:pPr>
            <a:r>
              <a:rPr lang="pt-PT" sz="1800" dirty="0">
                <a:solidFill>
                  <a:srgbClr val="000000"/>
                </a:solidFill>
              </a:rPr>
              <a:t>Promoção das inovações tecnológicas e difusão de novas tecnologias para o aumento da produtividade e produção;</a:t>
            </a:r>
          </a:p>
          <a:p>
            <a:pPr lvl="0" algn="just">
              <a:spcAft>
                <a:spcPts val="480"/>
              </a:spcAft>
              <a:buFont typeface="+mj-lt"/>
              <a:buAutoNum type="arabicPeriod" startAt="4"/>
            </a:pPr>
            <a:r>
              <a:rPr lang="pt-PT" sz="1800" dirty="0" smtClean="0">
                <a:solidFill>
                  <a:srgbClr val="000000"/>
                </a:solidFill>
              </a:rPr>
              <a:t>Promoção da </a:t>
            </a:r>
            <a:r>
              <a:rPr lang="pt-PT" sz="1800" dirty="0">
                <a:solidFill>
                  <a:srgbClr val="000000"/>
                </a:solidFill>
              </a:rPr>
              <a:t>proteção dos direitos de uso e aproveitamento </a:t>
            </a:r>
            <a:r>
              <a:rPr lang="pt-PT" sz="1800" dirty="0" smtClean="0">
                <a:solidFill>
                  <a:srgbClr val="000000"/>
                </a:solidFill>
              </a:rPr>
              <a:t>de terra </a:t>
            </a:r>
            <a:r>
              <a:rPr lang="pt-PT" sz="1800" dirty="0">
                <a:solidFill>
                  <a:srgbClr val="000000"/>
                </a:solidFill>
              </a:rPr>
              <a:t>das </a:t>
            </a:r>
            <a:r>
              <a:rPr lang="pt-PT" sz="1800" dirty="0" smtClean="0">
                <a:solidFill>
                  <a:srgbClr val="000000"/>
                </a:solidFill>
              </a:rPr>
              <a:t>comunidades e produtores;</a:t>
            </a:r>
            <a:endParaRPr lang="pt-PT" sz="1800" dirty="0">
              <a:solidFill>
                <a:srgbClr val="000000"/>
              </a:solidFill>
            </a:endParaRPr>
          </a:p>
          <a:p>
            <a:pPr lvl="0" algn="just">
              <a:spcAft>
                <a:spcPts val="480"/>
              </a:spcAft>
              <a:buFont typeface="+mj-lt"/>
              <a:buAutoNum type="arabicPeriod" startAt="6"/>
            </a:pPr>
            <a:r>
              <a:rPr lang="pt-PT" sz="1800" dirty="0" smtClean="0">
                <a:solidFill>
                  <a:srgbClr val="000000"/>
                </a:solidFill>
              </a:rPr>
              <a:t>Promoção da </a:t>
            </a:r>
            <a:r>
              <a:rPr lang="pt-PT" sz="1800" dirty="0">
                <a:solidFill>
                  <a:srgbClr val="000000"/>
                </a:solidFill>
              </a:rPr>
              <a:t>colaboração entre o sector público e todos os outros sectores envolvidos no desenvolvimento do sector agrário, incluindo parcerias público-privadas-população, para melhorar a eficiência e reduzir custos ao longo das cadeias </a:t>
            </a:r>
            <a:r>
              <a:rPr lang="pt-PT" sz="1800" dirty="0" smtClean="0">
                <a:solidFill>
                  <a:srgbClr val="000000"/>
                </a:solidFill>
              </a:rPr>
              <a:t>de valor;</a:t>
            </a:r>
            <a:endParaRPr lang="pt-PT" sz="1800" dirty="0">
              <a:solidFill>
                <a:srgbClr val="000000"/>
              </a:solidFill>
            </a:endParaRPr>
          </a:p>
          <a:p>
            <a:pPr lvl="0" algn="just">
              <a:spcAft>
                <a:spcPts val="480"/>
              </a:spcAft>
              <a:buFont typeface="+mj-lt"/>
              <a:buAutoNum type="arabicPeriod" startAt="6"/>
            </a:pPr>
            <a:r>
              <a:rPr lang="pt-PT" sz="1800" dirty="0" smtClean="0">
                <a:solidFill>
                  <a:srgbClr val="000000"/>
                </a:solidFill>
              </a:rPr>
              <a:t>Promoção da gestão sustentável do meio ambiente no </a:t>
            </a:r>
            <a:r>
              <a:rPr lang="pt-PT" sz="1800" dirty="0">
                <a:solidFill>
                  <a:srgbClr val="000000"/>
                </a:solidFill>
              </a:rPr>
              <a:t>desenvolvimento das actividades </a:t>
            </a:r>
            <a:r>
              <a:rPr lang="pt-PT" sz="1800" dirty="0" smtClean="0">
                <a:solidFill>
                  <a:srgbClr val="000000"/>
                </a:solidFill>
              </a:rPr>
              <a:t>agrárias.</a:t>
            </a:r>
            <a:endParaRPr lang="pt-PT" sz="1800" dirty="0">
              <a:solidFill>
                <a:srgbClr val="000000"/>
              </a:solidFill>
            </a:endParaRPr>
          </a:p>
          <a:p>
            <a:pPr marL="0" lvl="0" indent="0" algn="just">
              <a:spcAft>
                <a:spcPts val="480"/>
              </a:spcAft>
              <a:buNone/>
            </a:pPr>
            <a:endParaRPr lang="pt-PT" sz="1800" dirty="0">
              <a:solidFill>
                <a:srgbClr val="000000"/>
              </a:solidFill>
            </a:endParaRPr>
          </a:p>
          <a:p>
            <a:pPr lvl="0" algn="just">
              <a:spcAft>
                <a:spcPts val="480"/>
              </a:spcAft>
              <a:buAutoNum type="arabicPeriod" startAt="5"/>
            </a:pPr>
            <a:endParaRPr lang="pt-PT" sz="18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480"/>
              </a:spcAft>
              <a:buNone/>
            </a:pPr>
            <a:endParaRPr lang="pt-PT" sz="18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0717"/>
            <a:ext cx="8229600" cy="9445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Princípios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orientadores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 Director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7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79407" y="2032367"/>
            <a:ext cx="3162302" cy="42112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400" b="1" dirty="0" err="1" smtClean="0">
                <a:latin typeface="Calibri"/>
                <a:cs typeface="Calibri"/>
              </a:rPr>
              <a:t>Zona</a:t>
            </a:r>
            <a:r>
              <a:rPr lang="en-US" sz="1400" b="1" dirty="0" smtClean="0">
                <a:latin typeface="Calibri"/>
                <a:cs typeface="Calibri"/>
              </a:rPr>
              <a:t> I</a:t>
            </a:r>
            <a:endParaRPr lang="en-US" sz="1400" b="1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1 </a:t>
            </a:r>
            <a:r>
              <a:rPr lang="en-US" sz="1350" dirty="0" err="1">
                <a:latin typeface="Calibri"/>
                <a:cs typeface="Calibri"/>
              </a:rPr>
              <a:t>Monapo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2 </a:t>
            </a:r>
            <a:r>
              <a:rPr lang="en-US" sz="1350" dirty="0" err="1" smtClean="0">
                <a:latin typeface="Calibri"/>
                <a:cs typeface="Calibri"/>
              </a:rPr>
              <a:t>Muecate</a:t>
            </a:r>
            <a:endParaRPr lang="en-US" sz="1350" dirty="0" smtClean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7 </a:t>
            </a:r>
            <a:r>
              <a:rPr lang="en-US" sz="1350" dirty="0" err="1">
                <a:latin typeface="Calibri"/>
                <a:cs typeface="Calibri"/>
              </a:rPr>
              <a:t>Mecubúre</a:t>
            </a:r>
            <a:endParaRPr lang="en-US" sz="1350" dirty="0">
              <a:latin typeface="Calibri"/>
              <a:cs typeface="Calibri"/>
            </a:endParaRPr>
          </a:p>
          <a:p>
            <a:endParaRPr lang="en-US" sz="1400" b="1" dirty="0" smtClean="0">
              <a:latin typeface="Calibri"/>
              <a:cs typeface="Calibri"/>
            </a:endParaRPr>
          </a:p>
          <a:p>
            <a:r>
              <a:rPr lang="en-US" sz="1400" b="1" dirty="0" err="1" smtClean="0">
                <a:latin typeface="Calibri"/>
                <a:cs typeface="Calibri"/>
              </a:rPr>
              <a:t>Zona</a:t>
            </a:r>
            <a:r>
              <a:rPr lang="en-US" sz="1400" b="1" dirty="0" smtClean="0">
                <a:latin typeface="Calibri"/>
                <a:cs typeface="Calibri"/>
              </a:rPr>
              <a:t> II</a:t>
            </a:r>
            <a:endParaRPr lang="en-US" sz="1400" b="1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3 </a:t>
            </a:r>
            <a:r>
              <a:rPr lang="en-US" sz="1350" dirty="0" err="1">
                <a:latin typeface="Calibri"/>
                <a:cs typeface="Calibri"/>
              </a:rPr>
              <a:t>Meconta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4 </a:t>
            </a:r>
            <a:r>
              <a:rPr lang="en-US" sz="1350" dirty="0" err="1" smtClean="0">
                <a:latin typeface="Calibri"/>
                <a:cs typeface="Calibri"/>
              </a:rPr>
              <a:t>Rapale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5 </a:t>
            </a:r>
            <a:r>
              <a:rPr lang="en-US" sz="1350" dirty="0" err="1">
                <a:latin typeface="Calibri"/>
                <a:cs typeface="Calibri"/>
              </a:rPr>
              <a:t>Mogovolas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6 </a:t>
            </a:r>
            <a:r>
              <a:rPr lang="en-US" sz="1350" dirty="0" err="1" smtClean="0">
                <a:latin typeface="Calibri"/>
                <a:cs typeface="Calibri"/>
              </a:rPr>
              <a:t>Murrupula</a:t>
            </a:r>
            <a:endParaRPr lang="en-US" sz="1350" dirty="0" smtClean="0">
              <a:latin typeface="Calibri"/>
              <a:cs typeface="Calibri"/>
            </a:endParaRPr>
          </a:p>
          <a:p>
            <a:endParaRPr lang="en-US" sz="1400" b="1" dirty="0" smtClean="0">
              <a:latin typeface="Calibri"/>
              <a:cs typeface="Calibri"/>
            </a:endParaRPr>
          </a:p>
          <a:p>
            <a:r>
              <a:rPr lang="en-US" sz="1400" b="1" dirty="0" err="1" smtClean="0">
                <a:latin typeface="Calibri"/>
                <a:cs typeface="Calibri"/>
              </a:rPr>
              <a:t>Zona</a:t>
            </a:r>
            <a:r>
              <a:rPr lang="en-US" sz="1400" b="1" dirty="0" smtClean="0">
                <a:latin typeface="Calibri"/>
                <a:cs typeface="Calibri"/>
              </a:rPr>
              <a:t> III</a:t>
            </a:r>
            <a:endParaRPr lang="en-US" sz="1400" b="1" dirty="0">
              <a:latin typeface="Calibri"/>
              <a:cs typeface="Calibri"/>
            </a:endParaRPr>
          </a:p>
          <a:p>
            <a:r>
              <a:rPr lang="en-US" sz="1350" dirty="0" smtClean="0">
                <a:latin typeface="Calibri"/>
                <a:cs typeface="Calibri"/>
              </a:rPr>
              <a:t>8 </a:t>
            </a:r>
            <a:r>
              <a:rPr lang="en-US" sz="1350" dirty="0" err="1">
                <a:latin typeface="Calibri"/>
                <a:cs typeface="Calibri"/>
              </a:rPr>
              <a:t>Ribáuè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9 </a:t>
            </a:r>
            <a:r>
              <a:rPr lang="en-US" sz="1350" dirty="0" err="1">
                <a:latin typeface="Calibri"/>
                <a:cs typeface="Calibri"/>
              </a:rPr>
              <a:t>Lalaua</a:t>
            </a:r>
            <a:r>
              <a:rPr lang="en-US" sz="1350" dirty="0">
                <a:latin typeface="Calibri"/>
                <a:cs typeface="Calibri"/>
              </a:rPr>
              <a:t> </a:t>
            </a:r>
          </a:p>
          <a:p>
            <a:r>
              <a:rPr lang="en-US" sz="1350" dirty="0">
                <a:latin typeface="Calibri"/>
                <a:cs typeface="Calibri"/>
              </a:rPr>
              <a:t>10 </a:t>
            </a:r>
            <a:r>
              <a:rPr lang="en-US" sz="1350" dirty="0" err="1" smtClean="0">
                <a:latin typeface="Calibri"/>
                <a:cs typeface="Calibri"/>
              </a:rPr>
              <a:t>Malema</a:t>
            </a:r>
            <a:endParaRPr lang="en-US" sz="1350" dirty="0" smtClean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11 Alto </a:t>
            </a:r>
            <a:r>
              <a:rPr lang="en-US" sz="1350" dirty="0" err="1">
                <a:latin typeface="Calibri"/>
                <a:cs typeface="Calibri"/>
              </a:rPr>
              <a:t>Mólocuè</a:t>
            </a:r>
            <a:endParaRPr lang="en-US" sz="1350" dirty="0">
              <a:latin typeface="Calibri"/>
              <a:cs typeface="Calibri"/>
            </a:endParaRPr>
          </a:p>
          <a:p>
            <a:endParaRPr lang="en-US" sz="1400" b="1" dirty="0" smtClean="0">
              <a:latin typeface="Calibri"/>
              <a:cs typeface="Calibri"/>
            </a:endParaRPr>
          </a:p>
          <a:p>
            <a:r>
              <a:rPr lang="en-US" sz="1400" b="1" dirty="0" err="1" smtClean="0">
                <a:latin typeface="Calibri"/>
                <a:cs typeface="Calibri"/>
              </a:rPr>
              <a:t>Zona</a:t>
            </a:r>
            <a:r>
              <a:rPr lang="en-US" sz="1400" b="1" dirty="0" smtClean="0">
                <a:latin typeface="Calibri"/>
                <a:cs typeface="Calibri"/>
              </a:rPr>
              <a:t> IV</a:t>
            </a:r>
            <a:endParaRPr lang="en-US" sz="1400" b="1" dirty="0">
              <a:latin typeface="Calibri"/>
              <a:cs typeface="Calibri"/>
            </a:endParaRPr>
          </a:p>
          <a:p>
            <a:r>
              <a:rPr lang="en-US" sz="1350" dirty="0" smtClean="0">
                <a:latin typeface="Calibri"/>
                <a:cs typeface="Calibri"/>
              </a:rPr>
              <a:t>12 </a:t>
            </a:r>
            <a:r>
              <a:rPr lang="en-US" sz="1350" dirty="0" err="1" smtClean="0">
                <a:latin typeface="Calibri"/>
                <a:cs typeface="Calibri"/>
              </a:rPr>
              <a:t>Gurué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400" b="1" dirty="0" err="1" smtClean="0">
                <a:latin typeface="Calibri"/>
                <a:cs typeface="Calibri"/>
              </a:rPr>
              <a:t>Zona</a:t>
            </a:r>
            <a:r>
              <a:rPr lang="en-US" sz="1400" b="1" dirty="0" smtClean="0">
                <a:latin typeface="Calibri"/>
                <a:cs typeface="Calibri"/>
              </a:rPr>
              <a:t> V</a:t>
            </a:r>
          </a:p>
          <a:p>
            <a:r>
              <a:rPr lang="en-US" sz="1400" dirty="0">
                <a:latin typeface="Calibri"/>
                <a:cs typeface="Calibri"/>
              </a:rPr>
              <a:t>12 </a:t>
            </a:r>
            <a:r>
              <a:rPr lang="en-US" sz="1400" dirty="0" err="1">
                <a:latin typeface="Calibri"/>
                <a:cs typeface="Calibri"/>
              </a:rPr>
              <a:t>Gurué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350" dirty="0" smtClean="0">
                <a:latin typeface="Calibri"/>
                <a:cs typeface="Calibri"/>
              </a:rPr>
              <a:t>13 </a:t>
            </a:r>
            <a:r>
              <a:rPr lang="en-US" sz="1350" dirty="0" err="1">
                <a:latin typeface="Calibri"/>
                <a:cs typeface="Calibri"/>
              </a:rPr>
              <a:t>Cuamba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14 </a:t>
            </a:r>
            <a:r>
              <a:rPr lang="en-US" sz="1350" dirty="0" err="1">
                <a:latin typeface="Calibri"/>
                <a:cs typeface="Calibri"/>
              </a:rPr>
              <a:t>Mecanhelas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15 </a:t>
            </a:r>
            <a:r>
              <a:rPr lang="en-US" sz="1350" dirty="0" err="1">
                <a:latin typeface="Calibri"/>
                <a:cs typeface="Calibri"/>
              </a:rPr>
              <a:t>Madimba</a:t>
            </a:r>
            <a:r>
              <a:rPr lang="en-US" sz="1350" dirty="0">
                <a:latin typeface="Calibri"/>
                <a:cs typeface="Calibri"/>
              </a:rPr>
              <a:t> </a:t>
            </a:r>
          </a:p>
          <a:p>
            <a:r>
              <a:rPr lang="en-US" sz="1350" dirty="0">
                <a:latin typeface="Calibri"/>
                <a:cs typeface="Calibri"/>
              </a:rPr>
              <a:t>16 </a:t>
            </a:r>
            <a:r>
              <a:rPr lang="en-US" sz="1350" dirty="0" err="1" smtClean="0">
                <a:latin typeface="Calibri"/>
                <a:cs typeface="Calibri"/>
              </a:rPr>
              <a:t>Ngauma</a:t>
            </a:r>
            <a:endParaRPr lang="en-US" sz="1350" dirty="0" smtClean="0">
              <a:latin typeface="Calibri"/>
              <a:cs typeface="Calibri"/>
            </a:endParaRPr>
          </a:p>
          <a:p>
            <a:endParaRPr lang="en-US" sz="1400" b="1" dirty="0" smtClean="0">
              <a:latin typeface="Calibri"/>
              <a:cs typeface="Calibri"/>
            </a:endParaRPr>
          </a:p>
          <a:p>
            <a:r>
              <a:rPr lang="en-US" sz="1400" b="1" dirty="0" smtClean="0">
                <a:latin typeface="Calibri"/>
                <a:cs typeface="Calibri"/>
              </a:rPr>
              <a:t>Zona VI</a:t>
            </a:r>
            <a:endParaRPr lang="en-US" sz="140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17 </a:t>
            </a:r>
            <a:r>
              <a:rPr lang="en-US" sz="1350" dirty="0" err="1" smtClean="0">
                <a:latin typeface="Calibri"/>
                <a:cs typeface="Calibri"/>
              </a:rPr>
              <a:t>Chimbonila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18 </a:t>
            </a:r>
            <a:r>
              <a:rPr lang="en-US" sz="1350" dirty="0" err="1">
                <a:latin typeface="Calibri"/>
                <a:cs typeface="Calibri"/>
              </a:rPr>
              <a:t>Majune</a:t>
            </a:r>
            <a:endParaRPr lang="en-US" sz="1350" dirty="0">
              <a:latin typeface="Calibri"/>
              <a:cs typeface="Calibri"/>
            </a:endParaRPr>
          </a:p>
          <a:p>
            <a:r>
              <a:rPr lang="en-US" sz="1350" dirty="0">
                <a:latin typeface="Calibri"/>
                <a:cs typeface="Calibri"/>
              </a:rPr>
              <a:t>19 </a:t>
            </a:r>
            <a:r>
              <a:rPr lang="en-US" sz="1350" dirty="0" err="1">
                <a:latin typeface="Calibri"/>
                <a:cs typeface="Calibri"/>
              </a:rPr>
              <a:t>Sanga</a:t>
            </a:r>
            <a:r>
              <a:rPr lang="en-US" sz="1350" dirty="0">
                <a:latin typeface="Calibri"/>
                <a:cs typeface="Calibri"/>
              </a:rPr>
              <a:t> </a:t>
            </a:r>
          </a:p>
        </p:txBody>
      </p:sp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0" y="1725801"/>
            <a:ext cx="5377496" cy="492066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010" y="726565"/>
            <a:ext cx="8357191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en-US" sz="25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função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5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potencial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5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zona</a:t>
            </a: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5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ProSAVANA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74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</a:pPr>
            <a:endParaRPr lang="en-Z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O Plano Director identifica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32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áreas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intervenção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agrupadas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estratégias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desenvolvimento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como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seguir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ZA" dirty="0" err="1" smtClean="0">
                <a:solidFill>
                  <a:schemeClr val="accent1">
                    <a:lumMod val="50000"/>
                  </a:schemeClr>
                </a:solidFill>
              </a:rPr>
              <a:t>apresentam</a:t>
            </a:r>
            <a:r>
              <a:rPr lang="en-ZA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Z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46" y="729772"/>
            <a:ext cx="7024744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en-Z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ZA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Pilares</a:t>
            </a:r>
            <a:r>
              <a:rPr lang="en-Z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ZA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</a:t>
            </a:r>
            <a:endParaRPr lang="en-ZA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57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>
              <a:buNone/>
            </a:pPr>
            <a:r>
              <a:rPr lang="en-ZA" dirty="0" smtClean="0">
                <a:solidFill>
                  <a:srgbClr val="000000"/>
                </a:solidFill>
              </a:rPr>
              <a:t>I.	ProSAVANA: Contextualização</a:t>
            </a:r>
            <a:endParaRPr lang="en-ZA" dirty="0">
              <a:solidFill>
                <a:srgbClr val="000000"/>
              </a:solidFill>
            </a:endParaRPr>
          </a:p>
          <a:p>
            <a:pPr marL="446088" indent="-446088">
              <a:buAutoNum type="romanUcPeriod"/>
            </a:pPr>
            <a:endParaRPr lang="en-ZA" sz="2400" dirty="0" smtClean="0">
              <a:solidFill>
                <a:srgbClr val="000000"/>
              </a:solidFill>
            </a:endParaRPr>
          </a:p>
          <a:p>
            <a:pPr marL="446088" indent="-446088">
              <a:buNone/>
            </a:pPr>
            <a:r>
              <a:rPr lang="en-ZA" sz="2400" dirty="0" smtClean="0">
                <a:solidFill>
                  <a:srgbClr val="000000"/>
                </a:solidFill>
              </a:rPr>
              <a:t>II. 	</a:t>
            </a:r>
            <a:r>
              <a:rPr lang="en-ZA" sz="2400" dirty="0" err="1" smtClean="0">
                <a:solidFill>
                  <a:srgbClr val="000000"/>
                </a:solidFill>
              </a:rPr>
              <a:t>Visão</a:t>
            </a:r>
            <a:r>
              <a:rPr lang="en-ZA" sz="2400" dirty="0" smtClean="0">
                <a:solidFill>
                  <a:srgbClr val="000000"/>
                </a:solidFill>
              </a:rPr>
              <a:t>, </a:t>
            </a:r>
            <a:r>
              <a:rPr lang="en-ZA" sz="2400" dirty="0" err="1" smtClean="0">
                <a:solidFill>
                  <a:srgbClr val="000000"/>
                </a:solidFill>
              </a:rPr>
              <a:t>Missão</a:t>
            </a:r>
            <a:r>
              <a:rPr lang="en-ZA" sz="2400" dirty="0" smtClean="0">
                <a:solidFill>
                  <a:srgbClr val="000000"/>
                </a:solidFill>
              </a:rPr>
              <a:t>, </a:t>
            </a:r>
            <a:r>
              <a:rPr lang="en-ZA" sz="2400" dirty="0" err="1" smtClean="0">
                <a:solidFill>
                  <a:srgbClr val="000000"/>
                </a:solidFill>
              </a:rPr>
              <a:t>Objectivos</a:t>
            </a:r>
            <a:r>
              <a:rPr lang="en-ZA" sz="2400" dirty="0" smtClean="0">
                <a:solidFill>
                  <a:srgbClr val="000000"/>
                </a:solidFill>
              </a:rPr>
              <a:t> e </a:t>
            </a:r>
            <a:r>
              <a:rPr lang="en-ZA" sz="2400" dirty="0" err="1" smtClean="0">
                <a:solidFill>
                  <a:srgbClr val="000000"/>
                </a:solidFill>
              </a:rPr>
              <a:t>Fases</a:t>
            </a:r>
            <a:r>
              <a:rPr lang="en-ZA" sz="2400" dirty="0" smtClean="0">
                <a:solidFill>
                  <a:srgbClr val="000000"/>
                </a:solidFill>
              </a:rPr>
              <a:t> do </a:t>
            </a:r>
            <a:r>
              <a:rPr lang="en-ZA" sz="2400" dirty="0" err="1" smtClean="0">
                <a:solidFill>
                  <a:srgbClr val="000000"/>
                </a:solidFill>
              </a:rPr>
              <a:t>ProSAVANA</a:t>
            </a:r>
            <a:endParaRPr lang="en-ZA" sz="2400" dirty="0" smtClean="0">
              <a:solidFill>
                <a:srgbClr val="000000"/>
              </a:solidFill>
            </a:endParaRPr>
          </a:p>
          <a:p>
            <a:pPr marL="446088" indent="-446088">
              <a:buNone/>
            </a:pPr>
            <a:endParaRPr lang="en-ZA" sz="2400" dirty="0" smtClean="0">
              <a:solidFill>
                <a:srgbClr val="000000"/>
              </a:solidFill>
            </a:endParaRPr>
          </a:p>
          <a:p>
            <a:pPr marL="446088" indent="-446088">
              <a:buNone/>
            </a:pPr>
            <a:r>
              <a:rPr lang="en-ZA" dirty="0" smtClean="0">
                <a:solidFill>
                  <a:srgbClr val="000000"/>
                </a:solidFill>
              </a:rPr>
              <a:t>III. Plano Director</a:t>
            </a:r>
          </a:p>
          <a:p>
            <a:pPr marL="446088" indent="-446088">
              <a:buNone/>
            </a:pPr>
            <a:endParaRPr lang="en-ZA" dirty="0" smtClean="0">
              <a:solidFill>
                <a:srgbClr val="000000"/>
              </a:solidFill>
            </a:endParaRPr>
          </a:p>
          <a:p>
            <a:pPr marL="446088" indent="-446088">
              <a:buNone/>
            </a:pPr>
            <a:r>
              <a:rPr lang="en-ZA" dirty="0" smtClean="0">
                <a:solidFill>
                  <a:srgbClr val="000000"/>
                </a:solidFill>
              </a:rPr>
              <a:t>IV. </a:t>
            </a:r>
            <a:r>
              <a:rPr lang="en-ZA" dirty="0" smtClean="0">
                <a:solidFill>
                  <a:srgbClr val="000000"/>
                </a:solidFill>
              </a:rPr>
              <a:t>Est</a:t>
            </a:r>
            <a:r>
              <a:rPr lang="en-ZA" dirty="0" smtClean="0">
                <a:solidFill>
                  <a:srgbClr val="000000"/>
                </a:solidFill>
              </a:rPr>
              <a:t>ágio Actual</a:t>
            </a:r>
            <a:endParaRPr lang="en-ZA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ZA" sz="24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ZA" sz="3200" dirty="0" err="1"/>
              <a:t>Estrutura</a:t>
            </a:r>
            <a:r>
              <a:rPr lang="en-ZA" sz="3200" dirty="0"/>
              <a:t> de </a:t>
            </a:r>
            <a:r>
              <a:rPr lang="en-ZA" sz="3200" dirty="0" err="1"/>
              <a:t>Apresentação</a:t>
            </a:r>
            <a:endParaRPr lang="en-ZA" sz="3200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9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99546" y="1238250"/>
            <a:ext cx="8844455" cy="72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ja-JP" sz="2800" b="1" dirty="0" smtClean="0">
                <a:solidFill>
                  <a:srgbClr val="000000"/>
                </a:solidFill>
              </a:rPr>
              <a:t>Aumento </a:t>
            </a:r>
            <a:r>
              <a:rPr lang="pt-BR" altLang="ja-JP" sz="2800" b="1" dirty="0">
                <a:solidFill>
                  <a:srgbClr val="000000"/>
                </a:solidFill>
              </a:rPr>
              <a:t>da produtividade, produção e competitividade 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68559" y="539016"/>
            <a:ext cx="7024744" cy="6692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Pilar 1: Produtividade Agrária</a:t>
            </a:r>
            <a:endParaRPr lang="ja-JP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35892"/>
              </p:ext>
            </p:extLst>
          </p:nvPr>
        </p:nvGraphicFramePr>
        <p:xfrm>
          <a:off x="189189" y="1953972"/>
          <a:ext cx="8702566" cy="42811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23794"/>
                <a:gridCol w="567772"/>
                <a:gridCol w="6111000"/>
              </a:tblGrid>
              <a:tr h="496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altLang="ja-JP" sz="1400" dirty="0" smtClean="0">
                          <a:solidFill>
                            <a:srgbClr val="000000"/>
                          </a:solidFill>
                        </a:rPr>
                        <a:t>Estratégia de Desenvolvimento</a:t>
                      </a:r>
                      <a:endParaRPr lang="ja-JP" sz="1400" b="1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</a:rPr>
                        <a:t>No.</a:t>
                      </a:r>
                      <a:endParaRPr lang="ja-JP" sz="1400" b="1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kern="0" noProof="0" dirty="0" smtClean="0">
                          <a:solidFill>
                            <a:srgbClr val="000000"/>
                          </a:solidFill>
                          <a:effectLst/>
                        </a:rPr>
                        <a:t>Àreas de Intervenção</a:t>
                      </a:r>
                      <a:endParaRPr lang="pt-PT" altLang="ja-JP" sz="1400" b="1" kern="1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</a:tr>
              <a:tr h="24849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altLang="ja-JP" sz="1400" noProof="0" dirty="0" smtClean="0">
                          <a:solidFill>
                            <a:srgbClr val="000000"/>
                          </a:solidFill>
                        </a:rPr>
                        <a:t>Melhoria do Sistema de A</a:t>
                      </a:r>
                      <a:r>
                        <a:rPr kumimoji="1" lang="pt-PT" altLang="ja-JP" sz="1400" u="none" strike="noStrike" kern="1200" baseline="0" noProof="0" dirty="0" smtClean="0">
                          <a:solidFill>
                            <a:srgbClr val="000000"/>
                          </a:solidFill>
                        </a:rPr>
                        <a:t>ssistência Técnica</a:t>
                      </a:r>
                      <a:endParaRPr kumimoji="1" lang="pt-PT" altLang="ja-JP" sz="1400" b="1" i="0" u="none" strike="noStrike" kern="1200" baseline="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I-1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1" lang="pt-PT" sz="1400" kern="1200" noProof="0" dirty="0" smtClean="0">
                          <a:solidFill>
                            <a:srgbClr val="000000"/>
                          </a:solidFill>
                        </a:rPr>
                        <a:t>Fortalecimento da Investigação Agrária</a:t>
                      </a:r>
                      <a:endParaRPr kumimoji="1" lang="pt-PT" altLang="ja-JP" sz="140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0" marB="0" anchor="ctr"/>
                </a:tc>
              </a:tr>
              <a:tr h="24849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I-2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>
                          <a:solidFill>
                            <a:srgbClr val="000000"/>
                          </a:solidFill>
                        </a:rPr>
                        <a:t>Fortalecimento do </a:t>
                      </a:r>
                      <a:r>
                        <a:rPr kumimoji="1" lang="pt-PT" sz="1400" kern="1200" noProof="0" dirty="0" smtClean="0">
                          <a:solidFill>
                            <a:srgbClr val="000000"/>
                          </a:solidFill>
                        </a:rPr>
                        <a:t>Serviço de Extensão Agrária</a:t>
                      </a:r>
                      <a:endParaRPr kumimoji="1" lang="pt-PT" altLang="ja-JP" sz="140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0" marB="0" anchor="ctr"/>
                </a:tc>
              </a:tr>
              <a:tr h="24849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I-3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altLang="ja-JP" sz="1400" noProof="0" dirty="0" smtClean="0">
                          <a:solidFill>
                            <a:srgbClr val="000000"/>
                          </a:solidFill>
                        </a:rPr>
                        <a:t>Criação do Centro de Treinamento</a:t>
                      </a:r>
                      <a:r>
                        <a:rPr kumimoji="1" lang="pt-PT" altLang="ja-JP" sz="1400" kern="1200" noProof="0" dirty="0" smtClean="0">
                          <a:solidFill>
                            <a:srgbClr val="000000"/>
                          </a:solidFill>
                        </a:rPr>
                        <a:t> em Agricultura</a:t>
                      </a:r>
                      <a:endParaRPr kumimoji="1" lang="pt-PT" altLang="ja-JP" sz="140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0" marB="0" anchor="ctr"/>
                </a:tc>
              </a:tr>
              <a:tr h="24849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I-4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>
                          <a:solidFill>
                            <a:srgbClr val="000000"/>
                          </a:solidFill>
                        </a:rPr>
                        <a:t>Desenvolvimento de Modelo de Produtores </a:t>
                      </a:r>
                      <a:r>
                        <a:rPr kumimoji="1" lang="pt-PT" sz="1400" kern="1200" noProof="0" dirty="0" smtClean="0">
                          <a:solidFill>
                            <a:srgbClr val="000000"/>
                          </a:solidFill>
                        </a:rPr>
                        <a:t>Líderes Locais</a:t>
                      </a:r>
                      <a:endParaRPr kumimoji="1" lang="pt-PT" altLang="ja-JP" sz="140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0" marB="0" anchor="ctr"/>
                </a:tc>
              </a:tr>
              <a:tr h="24849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</a:rPr>
                        <a:t>I-5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pt-BR" altLang="ja-JP" sz="1400" u="none" strike="noStrike" kern="1200" baseline="0" dirty="0" smtClean="0">
                          <a:solidFill>
                            <a:srgbClr val="000000"/>
                          </a:solidFill>
                        </a:rPr>
                        <a:t>Desenvolvimento da Agricultura baseada no Respeito à Equidade de Género</a:t>
                      </a:r>
                      <a:endParaRPr kumimoji="1" lang="pt-BR" altLang="ja-JP" sz="1400" b="0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242" marR="48242" marT="0" marB="0" anchor="ctr"/>
                </a:tc>
              </a:tr>
              <a:tr h="24849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ja-JP" sz="1400" noProof="0" dirty="0" smtClean="0">
                          <a:solidFill>
                            <a:srgbClr val="000000"/>
                          </a:solidFill>
                        </a:rPr>
                        <a:t>Melhoria ao Acesso a Insumos Agrícolas</a:t>
                      </a: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I-6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PT" sz="1400" noProof="0" dirty="0" smtClean="0">
                          <a:solidFill>
                            <a:srgbClr val="000000"/>
                          </a:solidFill>
                        </a:rPr>
                        <a:t>Melhoria do</a:t>
                      </a:r>
                      <a:r>
                        <a:rPr lang="pt-PT" sz="1400" baseline="0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pt-PT" sz="1400" noProof="0" dirty="0" smtClean="0">
                          <a:solidFill>
                            <a:srgbClr val="000000"/>
                          </a:solidFill>
                        </a:rPr>
                        <a:t>Acesso a fertilizantes </a:t>
                      </a:r>
                      <a:endParaRPr lang="pt-PT" altLang="ja-JP" sz="1400" kern="1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/>
                </a:tc>
              </a:tr>
              <a:tr h="24849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I-7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PT" sz="1400" noProof="0" dirty="0" smtClean="0">
                          <a:solidFill>
                            <a:srgbClr val="000000"/>
                          </a:solidFill>
                        </a:rPr>
                        <a:t>Promoção da Produção de Sementes de Qualidade a Nível Regional </a:t>
                      </a:r>
                      <a:endParaRPr lang="pt-PT" altLang="ja-JP" sz="1400" kern="1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/>
                </a:tc>
              </a:tr>
              <a:tr h="24849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I-8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BR" sz="1400" kern="1200" noProof="0" dirty="0" smtClean="0">
                          <a:solidFill>
                            <a:srgbClr val="000000"/>
                          </a:solidFill>
                        </a:rPr>
                        <a:t>Promoção de Centros de Serviços de</a:t>
                      </a:r>
                      <a:r>
                        <a:rPr kumimoji="1" lang="pt-BR" sz="1400" kern="1200" baseline="0" noProof="0" dirty="0" smtClean="0">
                          <a:solidFill>
                            <a:srgbClr val="000000"/>
                          </a:solidFill>
                        </a:rPr>
                        <a:t> Agrários</a:t>
                      </a:r>
                      <a:endParaRPr kumimoji="1" lang="pt-BR" sz="1400" kern="1200" noProof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53975" marR="53975" marT="0" marB="0" anchor="ctr"/>
                </a:tc>
              </a:tr>
              <a:tr h="624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ja-JP" sz="1400" noProof="0" dirty="0" smtClean="0">
                          <a:solidFill>
                            <a:srgbClr val="000000"/>
                          </a:solidFill>
                        </a:rPr>
                        <a:t>Melhoria do Acesso ao Financiamento Agrícola / Crédito</a:t>
                      </a:r>
                      <a:r>
                        <a:rPr lang="pt-PT" altLang="ja-JP" sz="1400" kern="0" noProof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pt-PT" altLang="ja-JP" sz="1400" kern="0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I-9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sz="1400" kern="1200" noProof="0" dirty="0" smtClean="0">
                          <a:solidFill>
                            <a:srgbClr val="000000"/>
                          </a:solidFill>
                        </a:rPr>
                        <a:t>Criação de Sistema de Apoio Financeiro para as Pequenas e Médias Empresas do Agronegócio, Organizações de Produtores e Produtores Individuais</a:t>
                      </a:r>
                      <a:endParaRPr kumimoji="1" lang="pt-PT" altLang="ja-JP" sz="1400" kern="1200" noProof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242" marR="48242" marT="0" marB="0" anchor="ctr"/>
                </a:tc>
              </a:tr>
              <a:tr h="24849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ja-JP" sz="1400" noProof="0" dirty="0" smtClean="0">
                          <a:solidFill>
                            <a:srgbClr val="000000"/>
                          </a:solidFill>
                        </a:rPr>
                        <a:t>Desenvolvimento de Irrigação</a:t>
                      </a: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I-10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400" noProof="0" dirty="0" smtClean="0">
                          <a:solidFill>
                            <a:srgbClr val="000000"/>
                          </a:solidFill>
                        </a:rPr>
                        <a:t>Reabilitação e Construção de Sistemas de Irrigação</a:t>
                      </a:r>
                      <a:r>
                        <a:rPr lang="pt-PT" sz="1400" noProof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pt-PT" altLang="ja-JP" sz="1400" kern="1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/>
                </a:tc>
              </a:tr>
              <a:tr h="49697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I-11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400" kern="1200" noProof="0" dirty="0" smtClean="0">
                          <a:solidFill>
                            <a:srgbClr val="000000"/>
                          </a:solidFill>
                        </a:rPr>
                        <a:t>Melhoria da Tecnologia de Irrigação e da Qualidade na Construção de Estruturas de Irrigação</a:t>
                      </a:r>
                      <a:endParaRPr kumimoji="1" lang="pt-PT" altLang="ja-JP" sz="1400" kern="1200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75" marR="53975" marT="0" marB="0" anchor="ctr"/>
                </a:tc>
              </a:tr>
              <a:tr h="24849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I-12</a:t>
                      </a:r>
                      <a:endParaRPr lang="ja-JP" sz="14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PT" sz="1400" noProof="0" dirty="0" smtClean="0">
                          <a:solidFill>
                            <a:srgbClr val="000000"/>
                          </a:solidFill>
                        </a:rPr>
                        <a:t>Desenvolvimento de Modelo de Produção de Hortícolas </a:t>
                      </a:r>
                      <a:endParaRPr lang="pt-PT" altLang="ja-JP" sz="1400" kern="1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34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034144" y="1687287"/>
            <a:ext cx="7815943" cy="250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41892" y="1279071"/>
            <a:ext cx="8891750" cy="13430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pt-BR" altLang="ja-JP" b="1" dirty="0">
                <a:solidFill>
                  <a:srgbClr val="000000"/>
                </a:solidFill>
              </a:rPr>
              <a:t>Serviços e </a:t>
            </a:r>
            <a:r>
              <a:rPr lang="pt-BR" altLang="ja-JP" b="1" dirty="0" err="1">
                <a:solidFill>
                  <a:srgbClr val="000000"/>
                </a:solidFill>
              </a:rPr>
              <a:t>infra-</a:t>
            </a:r>
            <a:r>
              <a:rPr lang="pt-BR" altLang="ja-JP" b="1" dirty="0" err="1" smtClean="0">
                <a:solidFill>
                  <a:srgbClr val="000000"/>
                </a:solidFill>
              </a:rPr>
              <a:t>estruturas</a:t>
            </a:r>
            <a:r>
              <a:rPr lang="pt-BR" altLang="ja-JP" b="1" dirty="0" smtClean="0">
                <a:solidFill>
                  <a:srgbClr val="000000"/>
                </a:solidFill>
              </a:rPr>
              <a:t> </a:t>
            </a:r>
            <a:r>
              <a:rPr lang="pt-BR" altLang="ja-JP" b="1" dirty="0">
                <a:solidFill>
                  <a:srgbClr val="000000"/>
                </a:solidFill>
              </a:rPr>
              <a:t>para </a:t>
            </a:r>
            <a:r>
              <a:rPr lang="pt-BR" altLang="ja-JP" b="1" dirty="0" smtClean="0">
                <a:solidFill>
                  <a:srgbClr val="000000"/>
                </a:solidFill>
              </a:rPr>
              <a:t>melhor acesso </a:t>
            </a:r>
            <a:r>
              <a:rPr lang="pt-BR" altLang="ja-JP" b="1" dirty="0">
                <a:solidFill>
                  <a:srgbClr val="000000"/>
                </a:solidFill>
              </a:rPr>
              <a:t>aos </a:t>
            </a:r>
            <a:r>
              <a:rPr lang="pt-BR" altLang="ja-JP" b="1" dirty="0" smtClean="0">
                <a:solidFill>
                  <a:srgbClr val="000000"/>
                </a:solidFill>
              </a:rPr>
              <a:t>mercados</a:t>
            </a:r>
            <a:endParaRPr lang="pt-BR" altLang="ja-JP" b="1" dirty="0">
              <a:solidFill>
                <a:srgbClr val="0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37927" y="473700"/>
            <a:ext cx="7024744" cy="691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Pilar 2: Acesso ao Mercado</a:t>
            </a:r>
            <a:endParaRPr lang="ja-JP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88687"/>
              </p:ext>
            </p:extLst>
          </p:nvPr>
        </p:nvGraphicFramePr>
        <p:xfrm>
          <a:off x="141892" y="1881171"/>
          <a:ext cx="8891750" cy="455581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21796"/>
                <a:gridCol w="507261"/>
                <a:gridCol w="5862693"/>
              </a:tblGrid>
              <a:tr h="244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altLang="ja-JP" sz="16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Estratégia de Desenvolvimento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No.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Áreas de Intervenção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2044" marR="52044" marT="0" marB="0" anchor="ctr"/>
                </a:tc>
              </a:tr>
              <a:tr h="3768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altLang="ja-JP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Melhoria do Acesso ao Mercado pelos Produtores</a:t>
                      </a:r>
                      <a:endParaRPr kumimoji="1" lang="pt-PT" altLang="ja-JP" sz="1600" b="1" kern="120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II-1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Criação de um Quadro Legal Adequado para Esquemas de Produção por Contrato</a:t>
                      </a:r>
                      <a:endParaRPr kumimoji="1" lang="pt-PT" sz="1600" b="0" kern="120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8242" marR="48242" marT="0" marB="0" anchor="ctr"/>
                </a:tc>
              </a:tr>
              <a:tr h="2563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II-2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Melhoria ao Acesso de Informação de Mercado</a:t>
                      </a:r>
                      <a:endParaRPr kumimoji="1" lang="pt-PT" altLang="ja-JP" sz="1600" b="0" kern="120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48242" marR="48242" marT="0" marB="0" anchor="ctr"/>
                </a:tc>
              </a:tr>
              <a:tr h="6152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altLang="ja-JP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Apoio para Estabelecer e Desenvolver Cooperativas Modernas Agrícolas</a:t>
                      </a:r>
                      <a:endParaRPr kumimoji="1" lang="pt-PT" altLang="ja-JP" sz="1600" b="1" kern="120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II-3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Desenvolvimento de Cooperativas Agrárias Modernas</a:t>
                      </a:r>
                      <a:endParaRPr kumimoji="1" lang="pt-PT" altLang="ja-JP" sz="1600" b="0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512684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altLang="ja-JP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Promoção do Valor Agregado aos Produtos Agrícolas</a:t>
                      </a: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II-4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Fortalecimento do Papel Institucional na Promoção e Apoio ao Investimento Agrário e Desenvolvimento da Cadeia de Valor</a:t>
                      </a:r>
                    </a:p>
                  </a:txBody>
                  <a:tcPr marL="53975" marR="53975" marT="0" marB="0" anchor="ctr"/>
                </a:tc>
              </a:tr>
              <a:tr h="2563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II-5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Capacitação dos Serviços de Desenvolvimento de Negócio</a:t>
                      </a:r>
                    </a:p>
                  </a:txBody>
                  <a:tcPr marL="53975" marR="53975" marT="0" marB="0" anchor="ctr"/>
                </a:tc>
              </a:tr>
              <a:tr h="2563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II-6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pt-PT" altLang="ja-JP" sz="1600" u="none" strike="noStrike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Padronização de Produtos Agrários</a:t>
                      </a:r>
                      <a:endParaRPr kumimoji="1" lang="pt-PT" altLang="ja-JP" sz="1600" b="0" i="0" u="none" strike="noStrike" kern="1200" baseline="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63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II-7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Desenvolvimento da Produção de Caju </a:t>
                      </a:r>
                      <a:endParaRPr lang="pt-PT" altLang="ja-JP" sz="1600" b="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63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II-8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Revitalização da Indústria do Chá</a:t>
                      </a:r>
                      <a:endParaRPr lang="pt-PT" altLang="ja-JP" sz="1600" b="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63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II-9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Desenvolvimento da Agro-indústria </a:t>
                      </a:r>
                      <a:endParaRPr kumimoji="1" lang="pt-PT" altLang="ja-JP" sz="1600" b="0" kern="120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63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II-10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Multiplicação de Sementes de Qualidade</a:t>
                      </a:r>
                      <a:endParaRPr kumimoji="1" lang="pt-PT" altLang="ja-JP" sz="1600" b="0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634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altLang="ja-JP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Desenvolvimento 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altLang="ja-JP" sz="1600" kern="1200" noProof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Infra-strutura</a:t>
                      </a:r>
                      <a:r>
                        <a:rPr kumimoji="1" lang="pt-PT" altLang="ja-JP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de Logística</a:t>
                      </a:r>
                      <a:endParaRPr kumimoji="1" lang="pt-PT" altLang="ja-JP" sz="1600" b="1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II-11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pt-PT" altLang="ja-JP" sz="1600" u="none" strike="noStrike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Apoio ao Desenvolvimento da Indústria Agrária</a:t>
                      </a:r>
                      <a:endParaRPr kumimoji="1" lang="pt-PT" altLang="ja-JP" sz="1600" b="0" i="0" u="none" strike="noStrike" kern="1200" baseline="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63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II-12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pt-PT" altLang="ja-JP" sz="1600" u="none" strike="noStrike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Construção/reabilitação de Armazéns /Construção de Silos</a:t>
                      </a:r>
                      <a:endParaRPr kumimoji="1" lang="pt-PT" altLang="ja-JP" sz="1600" b="0" i="0" u="none" strike="noStrike" kern="1200" baseline="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634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II-13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386" marR="53386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Melhoria das Vias de Acesso para Actividades Agrícolas</a:t>
                      </a:r>
                      <a:endParaRPr kumimoji="1" lang="pt-PT" altLang="ja-JP" sz="1600" b="0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>
            <a:off x="6568878" y="64661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8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03515" y="1665516"/>
            <a:ext cx="7846349" cy="26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68614" y="1245957"/>
            <a:ext cx="8403020" cy="11606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pt-BR" altLang="ja-JP" sz="2200" b="1" dirty="0">
                <a:solidFill>
                  <a:srgbClr val="000000"/>
                </a:solidFill>
              </a:rPr>
              <a:t>O uso sustentável e utilização integral dos recursos </a:t>
            </a:r>
            <a:r>
              <a:rPr lang="pt-BR" altLang="ja-JP" sz="2200" b="1" dirty="0" smtClean="0">
                <a:solidFill>
                  <a:srgbClr val="000000"/>
                </a:solidFill>
              </a:rPr>
              <a:t>terra</a:t>
            </a:r>
            <a:r>
              <a:rPr lang="pt-BR" altLang="ja-JP" sz="2200" b="1" dirty="0">
                <a:solidFill>
                  <a:srgbClr val="000000"/>
                </a:solidFill>
              </a:rPr>
              <a:t>, água, florestas e fauna, e protecção dos agricultores familiares e </a:t>
            </a:r>
            <a:r>
              <a:rPr lang="pt-BR" altLang="ja-JP" sz="2200" b="1" dirty="0" smtClean="0">
                <a:solidFill>
                  <a:srgbClr val="000000"/>
                </a:solidFill>
              </a:rPr>
              <a:t>das comunidades </a:t>
            </a:r>
            <a:r>
              <a:rPr lang="pt-BR" altLang="ja-JP" sz="2200" b="1" dirty="0">
                <a:solidFill>
                  <a:srgbClr val="000000"/>
                </a:solidFill>
              </a:rPr>
              <a:t>no processo de desenvolvimento </a:t>
            </a:r>
          </a:p>
          <a:p>
            <a:pPr marL="0" indent="0">
              <a:buNone/>
            </a:pPr>
            <a:endParaRPr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01217" y="528130"/>
            <a:ext cx="7024744" cy="614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Pilar 3: Recursos Naturais</a:t>
            </a:r>
            <a:endParaRPr lang="ja-JP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718384"/>
              </p:ext>
            </p:extLst>
          </p:nvPr>
        </p:nvGraphicFramePr>
        <p:xfrm>
          <a:off x="278186" y="2451769"/>
          <a:ext cx="8403021" cy="371113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16166"/>
                <a:gridCol w="772510"/>
                <a:gridCol w="4414345"/>
              </a:tblGrid>
              <a:tr h="309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altLang="ja-JP" sz="16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Estratégia de Desenvolvimento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No.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Áreas de Intervenção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2044" marR="52044" marT="0" marB="0" anchor="ctr"/>
                </a:tc>
              </a:tr>
              <a:tr h="61852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pt-PT" altLang="ja-JP" sz="1600" u="none" strike="noStrike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Gestão de Terra</a:t>
                      </a:r>
                      <a:endParaRPr kumimoji="1" lang="pt-PT" altLang="ja-JP" sz="1600" b="1" i="0" u="none" strike="noStrike" kern="1200" baseline="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III-1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Promoção do Registo de Terras para as Comunidades e Produtores Familiares</a:t>
                      </a:r>
                      <a:endParaRPr kumimoji="1" lang="pt-PT" altLang="ja-JP" sz="1600" b="0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618522">
                <a:tc v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III-2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Fortalecimento dos Mecanismos</a:t>
                      </a:r>
                      <a:r>
                        <a:rPr kumimoji="1" lang="pt-PT" sz="1600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 Fiscalização da Aplicação das Leis de Terra e Meio Ambiente</a:t>
                      </a:r>
                      <a:endParaRPr lang="pt-PT" altLang="ja-JP" sz="1600" b="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927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Realização de Investimentos Apropriados pelo Sector Privado por Meio da Adopção de IAR</a:t>
                      </a:r>
                      <a:endParaRPr kumimoji="1" lang="pt-PT" altLang="ja-JP" sz="1600" b="1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III-3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Incorporação de Princípios</a:t>
                      </a:r>
                      <a:r>
                        <a:rPr kumimoji="1" lang="pt-PT" sz="1600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para o </a:t>
                      </a: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Investimento Agrário Responsável (PIAR) na Estrutura Legal e Administrativa do Sistema de Instituições Governamentais</a:t>
                      </a:r>
                      <a:endParaRPr lang="pt-PT" altLang="ja-JP" sz="1600" b="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618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Gestão e </a:t>
                      </a:r>
                      <a:r>
                        <a:rPr lang="pt-PT" altLang="ja-JP" sz="16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Desenvolvimento </a:t>
                      </a:r>
                      <a:r>
                        <a:rPr lang="pt-PT" sz="16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 Recursos Hídricos</a:t>
                      </a:r>
                      <a:endParaRPr lang="pt-PT" altLang="ja-JP" sz="1600" b="1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III-4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Estudo Básico para Gestão de Recursos Hídricos</a:t>
                      </a:r>
                      <a:endParaRPr lang="pt-PT" altLang="ja-JP" sz="1600" b="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618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sz="16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Gestão e Desenvolvimento de Recursos Florestais</a:t>
                      </a:r>
                      <a:endParaRPr kumimoji="1" lang="pt-PT" altLang="ja-JP" sz="1600" b="1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kern="1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III-5</a:t>
                      </a:r>
                      <a:endParaRPr lang="pt-PT" altLang="ja-JP" sz="160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r>
                        <a:rPr kumimoji="1" lang="pt-PT" altLang="ja-JP" sz="1600" u="none" strike="noStrike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Gestão Florestal Sustentável com Apoio</a:t>
                      </a:r>
                    </a:p>
                    <a:p>
                      <a:r>
                        <a:rPr kumimoji="1" lang="pt-PT" altLang="ja-JP" sz="1600" u="none" strike="noStrike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 Mecanismo Financeiro</a:t>
                      </a:r>
                      <a:endParaRPr kumimoji="1" lang="pt-PT" altLang="ja-JP" sz="1600" b="0" i="0" u="none" strike="noStrike" kern="1200" baseline="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59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60184" y="1820270"/>
            <a:ext cx="82296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altLang="ja-JP" b="1" dirty="0" err="1">
                <a:solidFill>
                  <a:srgbClr val="000000"/>
                </a:solidFill>
              </a:rPr>
              <a:t>Fortalecimento</a:t>
            </a:r>
            <a:r>
              <a:rPr lang="en-GB" altLang="ja-JP" b="1" dirty="0">
                <a:solidFill>
                  <a:srgbClr val="000000"/>
                </a:solidFill>
              </a:rPr>
              <a:t> de </a:t>
            </a:r>
            <a:r>
              <a:rPr lang="en-GB" altLang="ja-JP" b="1" dirty="0" err="1">
                <a:solidFill>
                  <a:srgbClr val="000000"/>
                </a:solidFill>
              </a:rPr>
              <a:t>Instituições</a:t>
            </a:r>
            <a:r>
              <a:rPr lang="en-GB" altLang="ja-JP" b="1" dirty="0">
                <a:solidFill>
                  <a:srgbClr val="000000"/>
                </a:solidFill>
              </a:rPr>
              <a:t> </a:t>
            </a:r>
            <a:r>
              <a:rPr lang="en-GB" altLang="ja-JP" b="1" dirty="0" err="1">
                <a:solidFill>
                  <a:srgbClr val="000000"/>
                </a:solidFill>
              </a:rPr>
              <a:t>agrárias</a:t>
            </a:r>
            <a:endParaRPr lang="en-GB" altLang="ja-JP" b="1" dirty="0">
              <a:solidFill>
                <a:srgbClr val="00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130795" y="1230097"/>
            <a:ext cx="8686801" cy="596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altLang="ja-JP" sz="3200" dirty="0">
                <a:ea typeface="Calibri" panose="020F0502020204030204" pitchFamily="34" charset="0"/>
              </a:rPr>
              <a:t>Pilar 4: Instituições</a:t>
            </a:r>
            <a:endParaRPr lang="ja-JP" altLang="en-US" sz="3200" dirty="0">
              <a:ea typeface="Calibri" panose="020F050202020403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209758"/>
              </p:ext>
            </p:extLst>
          </p:nvPr>
        </p:nvGraphicFramePr>
        <p:xfrm>
          <a:off x="327265" y="2376661"/>
          <a:ext cx="8376701" cy="376100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80031"/>
                <a:gridCol w="639187"/>
                <a:gridCol w="4457483"/>
              </a:tblGrid>
              <a:tr h="825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altLang="ja-JP" sz="18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Estratégia de Desenvolvimento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No.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2044" marR="52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Áreas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de </a:t>
                      </a:r>
                      <a:r>
                        <a:rPr lang="en-US" sz="1800" kern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Intervenção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2044" marR="52044" marT="0" marB="0" anchor="ctr"/>
                </a:tc>
              </a:tr>
              <a:tr h="161688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8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Fortalecimento das instituições da Agricultura e Segurança Alimentar 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IV-1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PT" altLang="ja-JP" sz="18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Melhoria do Sistema da Estatística Agrária no Corredor de Nacala </a:t>
                      </a:r>
                      <a:r>
                        <a:rPr lang="pt-PT" altLang="ja-JP" sz="18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kumimoji="1" lang="pt-PT" altLang="ja-JP" sz="18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  <a:endParaRPr kumimoji="1" lang="pt-PT" altLang="ja-JP" sz="1800" b="0" kern="1200" noProof="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131901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ja-JP" sz="1800" kern="12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Capacitação das comunidades</a:t>
                      </a:r>
                      <a:endParaRPr kumimoji="1" lang="pt-BR" altLang="ja-JP" sz="1800" b="1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IV-2</a:t>
                      </a:r>
                      <a:endParaRPr lang="ja-JP" sz="1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pt-PT" sz="1800" kern="1200" noProof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Apoio às Actividades de Desenvolvimento Comunitário</a:t>
                      </a:r>
                      <a:endParaRPr lang="pt-PT" altLang="ja-JP" sz="1800" b="0" kern="100" noProof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69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158" y="2346498"/>
            <a:ext cx="8600143" cy="4735115"/>
          </a:xfrm>
        </p:spPr>
        <p:txBody>
          <a:bodyPr>
            <a:noAutofit/>
          </a:bodyPr>
          <a:lstStyle/>
          <a:p>
            <a:pPr marL="68580" indent="0" fontAlgn="base">
              <a:buNone/>
            </a:pPr>
            <a:r>
              <a:rPr lang="pt-BR" altLang="ja-JP" sz="2000" b="1" dirty="0" smtClean="0">
                <a:solidFill>
                  <a:schemeClr val="accent1">
                    <a:lumMod val="50000"/>
                  </a:schemeClr>
                </a:solidFill>
              </a:rPr>
              <a:t>Desenvolvimento agrário com foco na </a:t>
            </a:r>
            <a:r>
              <a:rPr lang="pt-BR" altLang="ja-JP" sz="2000" b="1" dirty="0">
                <a:solidFill>
                  <a:schemeClr val="accent1">
                    <a:lumMod val="50000"/>
                  </a:schemeClr>
                </a:solidFill>
              </a:rPr>
              <a:t>Agricultura </a:t>
            </a:r>
            <a:r>
              <a:rPr lang="pt-BR" altLang="ja-JP" sz="2000" b="1" dirty="0" smtClean="0">
                <a:solidFill>
                  <a:schemeClr val="accent1">
                    <a:lumMod val="50000"/>
                  </a:schemeClr>
                </a:solidFill>
              </a:rPr>
              <a:t>familiar</a:t>
            </a:r>
            <a:endParaRPr lang="ja-JP" altLang="ja-JP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44500" lvl="1" indent="-260350" algn="just" fontAlgn="base">
              <a:lnSpc>
                <a:spcPts val="1800"/>
              </a:lnSpc>
            </a:pPr>
            <a:r>
              <a:rPr lang="pt-BR" altLang="ja-JP" sz="2000" dirty="0">
                <a:solidFill>
                  <a:schemeClr val="accent1">
                    <a:lumMod val="50000"/>
                  </a:schemeClr>
                </a:solidFill>
              </a:rPr>
              <a:t>Incentivar o desenvolvimento da agricultura familiar; </a:t>
            </a:r>
            <a:endParaRPr lang="ja-JP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44500" lvl="1" indent="-260350" algn="just" fontAlgn="base">
              <a:lnSpc>
                <a:spcPts val="1800"/>
              </a:lnSpc>
            </a:pPr>
            <a:r>
              <a:rPr lang="pt-BR" altLang="ja-JP" sz="2000" dirty="0">
                <a:solidFill>
                  <a:schemeClr val="accent1">
                    <a:lumMod val="50000"/>
                  </a:schemeClr>
                </a:solidFill>
              </a:rPr>
              <a:t>Respeitar a soberania dos produtores;</a:t>
            </a:r>
            <a:endParaRPr lang="ja-JP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44500" lvl="1" indent="-260350" algn="just" fontAlgn="base">
              <a:lnSpc>
                <a:spcPts val="1800"/>
              </a:lnSpc>
            </a:pPr>
            <a:r>
              <a:rPr lang="pt-BR" altLang="ja-JP" sz="2000" dirty="0">
                <a:solidFill>
                  <a:schemeClr val="accent1">
                    <a:lumMod val="50000"/>
                  </a:schemeClr>
                </a:solidFill>
              </a:rPr>
              <a:t>Participação e consulta das partes interessadas em todas as fases do desenvolvimento. </a:t>
            </a:r>
          </a:p>
          <a:p>
            <a:pPr marL="457200" lvl="1" indent="0" fontAlgn="base">
              <a:lnSpc>
                <a:spcPts val="1800"/>
              </a:lnSpc>
              <a:buNone/>
            </a:pP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lvl="0" indent="0" fontAlgn="base">
              <a:buNone/>
            </a:pPr>
            <a:r>
              <a:rPr lang="pt-BR" altLang="ja-JP" sz="2000" b="1" dirty="0" err="1">
                <a:solidFill>
                  <a:schemeClr val="accent1">
                    <a:lumMod val="50000"/>
                  </a:schemeClr>
                </a:solidFill>
              </a:rPr>
              <a:t>Protecção</a:t>
            </a:r>
            <a:r>
              <a:rPr lang="pt-BR" altLang="ja-JP" sz="2000" b="1" dirty="0">
                <a:solidFill>
                  <a:schemeClr val="accent1">
                    <a:lumMod val="50000"/>
                  </a:schemeClr>
                </a:solidFill>
              </a:rPr>
              <a:t> dos direitos dos produtores familiares e das </a:t>
            </a:r>
            <a:r>
              <a:rPr lang="pt-BR" altLang="ja-JP" sz="2000" b="1" dirty="0" smtClean="0">
                <a:solidFill>
                  <a:schemeClr val="accent1">
                    <a:lumMod val="50000"/>
                  </a:schemeClr>
                </a:solidFill>
              </a:rPr>
              <a:t>comunidades</a:t>
            </a:r>
            <a:endParaRPr lang="ja-JP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44500" lvl="1" indent="-260350" algn="just"/>
            <a:r>
              <a:rPr lang="pt-BR" altLang="ja-JP" sz="2000" dirty="0" smtClean="0">
                <a:solidFill>
                  <a:schemeClr val="accent1">
                    <a:lumMod val="50000"/>
                  </a:schemeClr>
                </a:solidFill>
              </a:rPr>
              <a:t>Garantir a aplicação dos PRAI; </a:t>
            </a:r>
          </a:p>
          <a:p>
            <a:pPr marL="444500" lvl="1" indent="-260350" algn="just"/>
            <a:r>
              <a:rPr lang="pt-BR" altLang="ja-JP" sz="2000" dirty="0" smtClean="0">
                <a:solidFill>
                  <a:schemeClr val="accent1">
                    <a:lumMod val="50000"/>
                  </a:schemeClr>
                </a:solidFill>
              </a:rPr>
              <a:t>Proteger os </a:t>
            </a:r>
            <a:r>
              <a:rPr lang="pt-BR" altLang="ja-JP" sz="2000" dirty="0">
                <a:solidFill>
                  <a:schemeClr val="accent1">
                    <a:lumMod val="50000"/>
                  </a:schemeClr>
                </a:solidFill>
              </a:rPr>
              <a:t>direitos das </a:t>
            </a:r>
            <a:r>
              <a:rPr lang="pt-BR" altLang="ja-JP" sz="2000" dirty="0" smtClean="0">
                <a:solidFill>
                  <a:schemeClr val="accent1">
                    <a:lumMod val="50000"/>
                  </a:schemeClr>
                </a:solidFill>
              </a:rPr>
              <a:t>comunidades; </a:t>
            </a:r>
            <a:endParaRPr lang="en-US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44500" lvl="1" indent="-260350" algn="just"/>
            <a:r>
              <a:rPr lang="pt-BR" altLang="ja-JP" sz="2000" dirty="0" smtClean="0">
                <a:solidFill>
                  <a:schemeClr val="accent1">
                    <a:lumMod val="50000"/>
                  </a:schemeClr>
                </a:solidFill>
              </a:rPr>
              <a:t>Fortalecer as instituições </a:t>
            </a:r>
            <a:r>
              <a:rPr lang="pt-BR" altLang="ja-JP" sz="2000" dirty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t-BR" altLang="ja-JP" sz="2000" dirty="0" smtClean="0">
                <a:solidFill>
                  <a:schemeClr val="accent1">
                    <a:lumMod val="50000"/>
                  </a:schemeClr>
                </a:solidFill>
              </a:rPr>
              <a:t>Governo; </a:t>
            </a:r>
            <a:endParaRPr lang="pt-BR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44500" lvl="1" indent="-260350" algn="just"/>
            <a:r>
              <a:rPr lang="pt-PT" altLang="ja-JP" sz="2000" dirty="0" smtClean="0">
                <a:solidFill>
                  <a:schemeClr val="accent1">
                    <a:lumMod val="50000"/>
                  </a:schemeClr>
                </a:solidFill>
              </a:rPr>
              <a:t>Manter </a:t>
            </a:r>
            <a:r>
              <a:rPr lang="pt-PT" altLang="ja-JP" sz="2000" dirty="0">
                <a:solidFill>
                  <a:schemeClr val="accent1">
                    <a:lumMod val="50000"/>
                  </a:schemeClr>
                </a:solidFill>
              </a:rPr>
              <a:t>diálogo </a:t>
            </a:r>
            <a:r>
              <a:rPr lang="pt-PT" altLang="ja-JP" sz="2000" dirty="0" smtClean="0">
                <a:solidFill>
                  <a:schemeClr val="accent1">
                    <a:lumMod val="50000"/>
                  </a:schemeClr>
                </a:solidFill>
              </a:rPr>
              <a:t>frequente com representantes </a:t>
            </a:r>
            <a:r>
              <a:rPr lang="pt-PT" altLang="ja-JP" sz="2000" dirty="0">
                <a:solidFill>
                  <a:schemeClr val="accent1">
                    <a:lumMod val="50000"/>
                  </a:schemeClr>
                </a:solidFill>
              </a:rPr>
              <a:t>de organizações de produtores, sociedade civil, ONGs e outros parceiros.</a:t>
            </a:r>
            <a:endParaRPr lang="ja-JP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base">
              <a:lnSpc>
                <a:spcPts val="1800"/>
              </a:lnSpc>
              <a:buNone/>
            </a:pPr>
            <a:r>
              <a:rPr lang="en-US" sz="2000" b="1" dirty="0" smtClean="0">
                <a:solidFill>
                  <a:srgbClr val="117634"/>
                </a:solidFill>
              </a:rPr>
              <a:t> </a:t>
            </a:r>
            <a:endParaRPr lang="ja-JP" altLang="ja-JP" sz="2000" dirty="0">
              <a:solidFill>
                <a:srgbClr val="FF0000"/>
              </a:solidFill>
            </a:endParaRPr>
          </a:p>
          <a:p>
            <a:pPr lvl="2" fontAlgn="base"/>
            <a:endParaRPr lang="ja-JP" altLang="ja-JP" sz="1000" dirty="0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1142595" y="1093736"/>
            <a:ext cx="7024744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en-US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ja-JP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Premissas</a:t>
            </a:r>
            <a:r>
              <a:rPr lang="en-US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Plano </a:t>
            </a:r>
            <a:r>
              <a:rPr lang="en-US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 </a:t>
            </a:r>
            <a:br>
              <a:rPr lang="en-US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PT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 Agrário</a:t>
            </a:r>
            <a:endParaRPr lang="ja-JP" alt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4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1142595" y="1093736"/>
            <a:ext cx="7024744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en-US" altLang="ja-JP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Premissas</a:t>
            </a:r>
            <a:r>
              <a:rPr lang="en-US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Plano </a:t>
            </a:r>
            <a:r>
              <a:rPr lang="en-US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 </a:t>
            </a:r>
            <a:br>
              <a:rPr lang="en-US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PT" altLang="ja-JP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 </a:t>
            </a:r>
            <a:r>
              <a:rPr lang="pt-PT" altLang="ja-JP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Agrário</a:t>
            </a:r>
            <a:r>
              <a:rPr lang="pt-PT" altLang="ja-JP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altLang="ja-JP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pt-PT" altLang="ja-JP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ja-JP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712" y="2236738"/>
            <a:ext cx="8430611" cy="3990149"/>
          </a:xfrm>
        </p:spPr>
        <p:txBody>
          <a:bodyPr>
            <a:noAutofit/>
          </a:bodyPr>
          <a:lstStyle/>
          <a:p>
            <a:pPr lvl="1" fontAlgn="base">
              <a:lnSpc>
                <a:spcPts val="1500"/>
              </a:lnSpc>
            </a:pPr>
            <a:endParaRPr lang="ja-JP" altLang="ja-JP" sz="2000" dirty="0"/>
          </a:p>
          <a:p>
            <a:pPr lvl="0" fontAlgn="base"/>
            <a:endParaRPr lang="pt-BR" altLang="ja-JP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8580" lvl="0" indent="0" fontAlgn="base">
              <a:buNone/>
            </a:pPr>
            <a:r>
              <a:rPr lang="pt-BR" altLang="ja-JP" sz="2000" b="1" dirty="0" smtClean="0">
                <a:solidFill>
                  <a:schemeClr val="accent1">
                    <a:lumMod val="50000"/>
                  </a:schemeClr>
                </a:solidFill>
              </a:rPr>
              <a:t>Utilização </a:t>
            </a:r>
            <a:r>
              <a:rPr lang="pt-BR" altLang="ja-JP" sz="2000" b="1" dirty="0">
                <a:solidFill>
                  <a:schemeClr val="accent1">
                    <a:lumMod val="50000"/>
                  </a:schemeClr>
                </a:solidFill>
              </a:rPr>
              <a:t>dos recursos, </a:t>
            </a:r>
            <a:r>
              <a:rPr lang="pt-BR" altLang="ja-JP" sz="2000" b="1" dirty="0" smtClean="0">
                <a:solidFill>
                  <a:schemeClr val="accent1">
                    <a:lumMod val="50000"/>
                  </a:schemeClr>
                </a:solidFill>
              </a:rPr>
              <a:t>capacidades </a:t>
            </a:r>
            <a:r>
              <a:rPr lang="pt-BR" altLang="ja-JP" sz="2000" b="1" dirty="0">
                <a:solidFill>
                  <a:schemeClr val="accent1">
                    <a:lumMod val="50000"/>
                  </a:schemeClr>
                </a:solidFill>
              </a:rPr>
              <a:t>e serviços do sector privado local no apoio à agricultura </a:t>
            </a:r>
            <a:r>
              <a:rPr lang="pt-BR" altLang="ja-JP" sz="2000" b="1" dirty="0" smtClean="0">
                <a:solidFill>
                  <a:schemeClr val="accent1">
                    <a:lumMod val="50000"/>
                  </a:schemeClr>
                </a:solidFill>
              </a:rPr>
              <a:t>familiar</a:t>
            </a:r>
            <a:endParaRPr lang="ja-JP" altLang="ja-JP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 fontAlgn="base">
              <a:lnSpc>
                <a:spcPts val="1800"/>
              </a:lnSpc>
            </a:pPr>
            <a:r>
              <a:rPr lang="pt-PT" altLang="ja-JP" sz="2000" dirty="0" smtClean="0">
                <a:solidFill>
                  <a:schemeClr val="accent1">
                    <a:lumMod val="50000"/>
                  </a:schemeClr>
                </a:solidFill>
              </a:rPr>
              <a:t>Promover a melhoria do ambiente de negócios; </a:t>
            </a:r>
          </a:p>
          <a:p>
            <a:pPr lvl="1" algn="just" fontAlgn="base">
              <a:lnSpc>
                <a:spcPts val="1800"/>
              </a:lnSpc>
            </a:pPr>
            <a:r>
              <a:rPr lang="pt-PT" altLang="ja-JP" sz="2000" dirty="0" smtClean="0">
                <a:solidFill>
                  <a:schemeClr val="accent1">
                    <a:lumMod val="50000"/>
                  </a:schemeClr>
                </a:solidFill>
              </a:rPr>
              <a:t>Desenvolver o potencial dos mercados, acesso a </a:t>
            </a:r>
            <a:r>
              <a:rPr lang="pt-PT" altLang="ja-JP" sz="2000" dirty="0" err="1" smtClean="0">
                <a:solidFill>
                  <a:schemeClr val="accent1">
                    <a:lumMod val="50000"/>
                  </a:schemeClr>
                </a:solidFill>
              </a:rPr>
              <a:t>insumos</a:t>
            </a:r>
            <a:r>
              <a:rPr lang="pt-PT" altLang="ja-JP" sz="2000" dirty="0" smtClean="0">
                <a:solidFill>
                  <a:schemeClr val="accent1">
                    <a:lumMod val="50000"/>
                  </a:schemeClr>
                </a:solidFill>
              </a:rPr>
              <a:t> e apoio técnico; </a:t>
            </a:r>
          </a:p>
          <a:p>
            <a:pPr lvl="1" algn="just" fontAlgn="base">
              <a:lnSpc>
                <a:spcPts val="1800"/>
              </a:lnSpc>
            </a:pPr>
            <a:r>
              <a:rPr lang="pt-PT" altLang="ja-JP" sz="2000" dirty="0">
                <a:solidFill>
                  <a:schemeClr val="accent1">
                    <a:lumMod val="50000"/>
                  </a:schemeClr>
                </a:solidFill>
              </a:rPr>
              <a:t>Promover a ligação entre produtores familiares e o sector privado </a:t>
            </a:r>
            <a:r>
              <a:rPr lang="pt-PT" altLang="ja-JP" sz="2000" dirty="0" smtClean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pt-PT" altLang="ja-JP" sz="2000" dirty="0">
                <a:solidFill>
                  <a:schemeClr val="accent1">
                    <a:lumMod val="50000"/>
                  </a:schemeClr>
                </a:solidFill>
              </a:rPr>
              <a:t>desenvolvimento do agronegócio </a:t>
            </a:r>
            <a:r>
              <a:rPr lang="pt-PT" altLang="ja-JP" sz="2000" dirty="0" smtClean="0">
                <a:solidFill>
                  <a:schemeClr val="accent1">
                    <a:lumMod val="50000"/>
                  </a:schemeClr>
                </a:solidFill>
              </a:rPr>
              <a:t>local</a:t>
            </a:r>
            <a:r>
              <a:rPr lang="pt-PT" altLang="ja-JP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4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848545"/>
            <a:ext cx="8080819" cy="2350419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altLang="ja-JP" sz="1800" dirty="0" smtClean="0">
                <a:solidFill>
                  <a:srgbClr val="000000"/>
                </a:solidFill>
              </a:rPr>
              <a:t>O Plano </a:t>
            </a:r>
            <a:r>
              <a:rPr lang="pt-BR" altLang="ja-JP" sz="1800" dirty="0" err="1" smtClean="0">
                <a:solidFill>
                  <a:srgbClr val="000000"/>
                </a:solidFill>
              </a:rPr>
              <a:t>Director</a:t>
            </a:r>
            <a:r>
              <a:rPr lang="pt-BR" altLang="ja-JP" sz="1800" dirty="0" smtClean="0">
                <a:solidFill>
                  <a:srgbClr val="000000"/>
                </a:solidFill>
              </a:rPr>
              <a:t> será implementado de forma gradual</a:t>
            </a:r>
            <a:r>
              <a:rPr lang="en-US" altLang="ja-JP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t-BR" altLang="ja-JP" sz="1800" b="1" dirty="0">
                <a:solidFill>
                  <a:srgbClr val="000000"/>
                </a:solidFill>
              </a:rPr>
              <a:t>Fase I</a:t>
            </a:r>
            <a:r>
              <a:rPr lang="pt-BR" altLang="ja-JP" sz="1800" dirty="0">
                <a:solidFill>
                  <a:srgbClr val="000000"/>
                </a:solidFill>
              </a:rPr>
              <a:t>: </a:t>
            </a:r>
            <a:r>
              <a:rPr lang="pt-BR" altLang="ja-JP" sz="1800" dirty="0" smtClean="0">
                <a:solidFill>
                  <a:srgbClr val="000000"/>
                </a:solidFill>
              </a:rPr>
              <a:t>Etapa </a:t>
            </a:r>
            <a:r>
              <a:rPr lang="pt-BR" altLang="ja-JP" sz="1800" dirty="0">
                <a:solidFill>
                  <a:srgbClr val="000000"/>
                </a:solidFill>
              </a:rPr>
              <a:t>de </a:t>
            </a:r>
            <a:r>
              <a:rPr lang="pt-BR" altLang="ja-JP" sz="1800" dirty="0" smtClean="0">
                <a:solidFill>
                  <a:srgbClr val="000000"/>
                </a:solidFill>
              </a:rPr>
              <a:t>criação das </a:t>
            </a:r>
            <a:r>
              <a:rPr lang="pt-BR" altLang="ja-JP" sz="1800" dirty="0">
                <a:solidFill>
                  <a:srgbClr val="000000"/>
                </a:solidFill>
              </a:rPr>
              <a:t>bases do desenvolvimento. </a:t>
            </a:r>
          </a:p>
          <a:p>
            <a:pPr marL="0" indent="0" algn="just">
              <a:buNone/>
            </a:pPr>
            <a:r>
              <a:rPr lang="pt-BR" altLang="ja-JP" sz="1800" b="1" dirty="0" smtClean="0">
                <a:solidFill>
                  <a:srgbClr val="000000"/>
                </a:solidFill>
              </a:rPr>
              <a:t>Fase II</a:t>
            </a:r>
            <a:r>
              <a:rPr lang="pt-BR" altLang="ja-JP" sz="1800" dirty="0" smtClean="0">
                <a:solidFill>
                  <a:srgbClr val="000000"/>
                </a:solidFill>
              </a:rPr>
              <a:t>: Nesta </a:t>
            </a:r>
            <a:r>
              <a:rPr lang="pt-BR" altLang="ja-JP" sz="1800" dirty="0">
                <a:solidFill>
                  <a:srgbClr val="000000"/>
                </a:solidFill>
              </a:rPr>
              <a:t>fase, as actividades dos produtores </a:t>
            </a:r>
            <a:r>
              <a:rPr lang="pt-BR" altLang="ja-JP" sz="1800" dirty="0" smtClean="0">
                <a:solidFill>
                  <a:srgbClr val="000000"/>
                </a:solidFill>
              </a:rPr>
              <a:t>estarão fortalecidas </a:t>
            </a:r>
            <a:r>
              <a:rPr lang="pt-BR" altLang="ja-JP" sz="1800" dirty="0">
                <a:solidFill>
                  <a:srgbClr val="000000"/>
                </a:solidFill>
              </a:rPr>
              <a:t>a partir das bases </a:t>
            </a:r>
            <a:r>
              <a:rPr lang="pt-BR" altLang="ja-JP" sz="1800" dirty="0" smtClean="0">
                <a:solidFill>
                  <a:srgbClr val="000000"/>
                </a:solidFill>
              </a:rPr>
              <a:t>criadas na primeira fase </a:t>
            </a:r>
            <a:endParaRPr lang="en-US" altLang="ja-JP" sz="18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pt-BR" altLang="ja-JP" sz="1800" b="1" dirty="0" smtClean="0">
                <a:solidFill>
                  <a:srgbClr val="000000"/>
                </a:solidFill>
              </a:rPr>
              <a:t>Fase III</a:t>
            </a:r>
            <a:r>
              <a:rPr lang="pt-BR" altLang="ja-JP" sz="1800" dirty="0" smtClean="0">
                <a:solidFill>
                  <a:srgbClr val="000000"/>
                </a:solidFill>
              </a:rPr>
              <a:t>: Nesta </a:t>
            </a:r>
            <a:r>
              <a:rPr lang="pt-BR" altLang="ja-JP" sz="1800" dirty="0">
                <a:solidFill>
                  <a:srgbClr val="000000"/>
                </a:solidFill>
              </a:rPr>
              <a:t>fase, as práticas de produção </a:t>
            </a:r>
            <a:r>
              <a:rPr lang="pt-BR" altLang="ja-JP" sz="1800" dirty="0" smtClean="0">
                <a:solidFill>
                  <a:srgbClr val="000000"/>
                </a:solidFill>
              </a:rPr>
              <a:t>serão melhoradas </a:t>
            </a:r>
            <a:r>
              <a:rPr lang="pt-BR" altLang="ja-JP" sz="1800" dirty="0">
                <a:solidFill>
                  <a:srgbClr val="000000"/>
                </a:solidFill>
              </a:rPr>
              <a:t>e as relações entre os produtores e o sector privado </a:t>
            </a:r>
            <a:r>
              <a:rPr lang="pt-BR" altLang="ja-JP" sz="1800" dirty="0" smtClean="0">
                <a:solidFill>
                  <a:srgbClr val="000000"/>
                </a:solidFill>
              </a:rPr>
              <a:t>funcionam </a:t>
            </a:r>
            <a:r>
              <a:rPr lang="pt-BR" altLang="ja-JP" sz="1800" dirty="0">
                <a:solidFill>
                  <a:srgbClr val="000000"/>
                </a:solidFill>
              </a:rPr>
              <a:t>adequadamente </a:t>
            </a:r>
            <a:r>
              <a:rPr lang="pt-BR" altLang="ja-JP" sz="1800" dirty="0" smtClean="0">
                <a:solidFill>
                  <a:srgbClr val="000000"/>
                </a:solidFill>
              </a:rPr>
              <a:t>sob supervisão </a:t>
            </a:r>
            <a:r>
              <a:rPr lang="pt-BR" altLang="ja-JP" sz="1800" dirty="0">
                <a:solidFill>
                  <a:srgbClr val="000000"/>
                </a:solidFill>
              </a:rPr>
              <a:t>do sector </a:t>
            </a:r>
            <a:r>
              <a:rPr lang="pt-BR" altLang="ja-JP" sz="1800" dirty="0" smtClean="0">
                <a:solidFill>
                  <a:srgbClr val="000000"/>
                </a:solidFill>
              </a:rPr>
              <a:t>público e da sociedade civil.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altLang="ja-JP" sz="18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altLang="ja-JP" sz="18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pt-BR" altLang="ja-JP" sz="1800" dirty="0" smtClean="0">
              <a:solidFill>
                <a:srgbClr val="000000"/>
              </a:solidFill>
            </a:endParaRPr>
          </a:p>
          <a:p>
            <a:pPr algn="just"/>
            <a:endParaRPr lang="en-US" altLang="ja-JP" sz="1800" dirty="0" smtClean="0">
              <a:solidFill>
                <a:srgbClr val="000000"/>
              </a:solidFill>
            </a:endParaRPr>
          </a:p>
          <a:p>
            <a:pPr algn="just"/>
            <a:endParaRPr kumimoji="1" lang="en-US" altLang="ja-JP" sz="1800" dirty="0" smtClean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9483" y="659368"/>
            <a:ext cx="8196943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altLang="ja-JP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pt-BR" altLang="ja-JP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altLang="ja-JP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Fases de Implementação do Plano Director</a:t>
            </a:r>
            <a:endParaRPr lang="ja-JP" alt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1-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/>
          <a:stretch/>
        </p:blipFill>
        <p:spPr>
          <a:xfrm>
            <a:off x="1065390" y="3892984"/>
            <a:ext cx="6900330" cy="22242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9482" y="5910861"/>
            <a:ext cx="21448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altLang="ja-JP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Período de </a:t>
            </a:r>
            <a:r>
              <a:rPr lang="pt-PT" altLang="ja-JP" sz="16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Arranque</a:t>
            </a:r>
            <a:endParaRPr lang="pt-PT" altLang="ja-JP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3313" y="5922344"/>
            <a:ext cx="2439025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000"/>
              </a:lnSpc>
            </a:pPr>
            <a:r>
              <a:rPr lang="pt-PT" altLang="ja-JP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Período de Crescimento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8440" y="5939924"/>
            <a:ext cx="2159000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000"/>
              </a:lnSpc>
            </a:pPr>
            <a:r>
              <a:rPr lang="pt-PT" altLang="ja-JP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Período de Maturação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1" y="3977322"/>
            <a:ext cx="14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2015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2155" y="5573605"/>
            <a:ext cx="166814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2015 a 2019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8693" y="5573605"/>
            <a:ext cx="166814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2020 a 2024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5916" y="5573605"/>
            <a:ext cx="166814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2025 a 2030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22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48460"/>
            <a:ext cx="8273418" cy="472416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pt-PT" sz="2000" dirty="0" smtClean="0"/>
          </a:p>
          <a:p>
            <a:pPr marL="342900" lvl="1">
              <a:lnSpc>
                <a:spcPct val="130000"/>
              </a:lnSpc>
              <a:defRPr/>
            </a:pPr>
            <a:r>
              <a:rPr lang="pt-PT" altLang="ja-JP" sz="2000" dirty="0"/>
              <a:t>A implementação do Plano </a:t>
            </a:r>
            <a:r>
              <a:rPr lang="pt-PT" altLang="ja-JP" sz="2000" dirty="0" err="1"/>
              <a:t>Director</a:t>
            </a:r>
            <a:r>
              <a:rPr lang="pt-PT" altLang="ja-JP" sz="2000" dirty="0"/>
              <a:t> contribuirá para o cumprimento das metas do </a:t>
            </a:r>
            <a:r>
              <a:rPr lang="pt-PT" altLang="ja-JP" sz="2000" dirty="0" smtClean="0"/>
              <a:t>PEDSA; </a:t>
            </a:r>
          </a:p>
          <a:p>
            <a:pPr indent="-274320">
              <a:defRPr/>
            </a:pPr>
            <a:r>
              <a:rPr lang="pt-PT" altLang="ja-JP" sz="2000" dirty="0" smtClean="0"/>
              <a:t>Desenvolvimento </a:t>
            </a:r>
            <a:r>
              <a:rPr lang="pt-PT" altLang="ja-JP" sz="2000" dirty="0"/>
              <a:t>de infraestruturas </a:t>
            </a:r>
            <a:r>
              <a:rPr lang="pt-PT" altLang="ja-JP" sz="2000" dirty="0" smtClean="0"/>
              <a:t>agrícolas;</a:t>
            </a:r>
            <a:endParaRPr lang="en-US" altLang="ja-JP" sz="2000" dirty="0"/>
          </a:p>
          <a:p>
            <a:pPr indent="-274320">
              <a:defRPr/>
            </a:pPr>
            <a:r>
              <a:rPr lang="pt-PT" altLang="ja-JP" sz="2000" dirty="0"/>
              <a:t>Inovação tecnológica e </a:t>
            </a:r>
            <a:r>
              <a:rPr lang="en-US" altLang="ja-JP" sz="2000" dirty="0" err="1" smtClean="0"/>
              <a:t>institucional</a:t>
            </a:r>
            <a:r>
              <a:rPr lang="en-US" altLang="ja-JP" sz="2000" dirty="0" smtClean="0"/>
              <a:t>;</a:t>
            </a:r>
            <a:endParaRPr lang="en-US" altLang="ja-JP" sz="2000" dirty="0"/>
          </a:p>
          <a:p>
            <a:pPr indent="-274320">
              <a:defRPr/>
            </a:pPr>
            <a:r>
              <a:rPr lang="pt-PT" altLang="ja-JP" sz="2000" dirty="0"/>
              <a:t>Desenvolvimento de cadeias de valor de diferentes produtos </a:t>
            </a:r>
            <a:r>
              <a:rPr lang="pt-PT" altLang="ja-JP" sz="2000" dirty="0" smtClean="0"/>
              <a:t>agrários;</a:t>
            </a:r>
            <a:endParaRPr lang="pt-PT" altLang="ja-JP" sz="2000" dirty="0"/>
          </a:p>
          <a:p>
            <a:pPr marL="342900" lvl="1">
              <a:defRPr/>
            </a:pPr>
            <a:r>
              <a:rPr lang="pt-PT" altLang="ja-JP" sz="2000" dirty="0" smtClean="0"/>
              <a:t>Diversificação da produção agrária;</a:t>
            </a:r>
            <a:endParaRPr lang="pt-PT" altLang="ja-JP" sz="2000" dirty="0"/>
          </a:p>
          <a:p>
            <a:pPr marL="342900" lvl="1">
              <a:defRPr/>
            </a:pPr>
            <a:r>
              <a:rPr lang="pt-PT" altLang="ja-JP" sz="2000" dirty="0"/>
              <a:t>Criação de </a:t>
            </a:r>
            <a:r>
              <a:rPr lang="pt-PT" altLang="ja-JP" sz="2000" dirty="0" smtClean="0"/>
              <a:t>emprego;</a:t>
            </a:r>
            <a:endParaRPr lang="pt-PT" altLang="ja-JP" sz="2000" dirty="0"/>
          </a:p>
          <a:p>
            <a:pPr marL="342900" lvl="1">
              <a:defRPr/>
            </a:pPr>
            <a:r>
              <a:rPr lang="pt-PT" altLang="ja-JP" sz="2000" dirty="0"/>
              <a:t>Geração de </a:t>
            </a:r>
            <a:r>
              <a:rPr lang="pt-PT" altLang="ja-JP" sz="2000" dirty="0" smtClean="0"/>
              <a:t>riqueza. </a:t>
            </a:r>
            <a:endParaRPr lang="pt-PT" altLang="ja-JP" sz="2000" dirty="0"/>
          </a:p>
          <a:p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554" y="728090"/>
            <a:ext cx="8196943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pt-PT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Contribuição da Implementação do PD</a:t>
            </a:r>
            <a:endParaRPr lang="ja-JP" alt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33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343120"/>
              </p:ext>
            </p:extLst>
          </p:nvPr>
        </p:nvGraphicFramePr>
        <p:xfrm>
          <a:off x="248472" y="1882938"/>
          <a:ext cx="8450777" cy="4305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216"/>
                <a:gridCol w="6853561"/>
              </a:tblGrid>
              <a:tr h="493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Actores-Chave</a:t>
                      </a:r>
                      <a:endParaRPr kumimoji="1" lang="en-ZA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ZA" sz="1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Papel</a:t>
                      </a:r>
                      <a:endParaRPr lang="en-ZA" sz="1400" dirty="0"/>
                    </a:p>
                  </a:txBody>
                  <a:tcPr/>
                </a:tc>
              </a:tr>
              <a:tr h="493801">
                <a:tc rowSpan="4">
                  <a:txBody>
                    <a:bodyPr/>
                    <a:lstStyle/>
                    <a:p>
                      <a:r>
                        <a:rPr lang="en-ZA" sz="1400" b="0" dirty="0" err="1" smtClean="0"/>
                        <a:t>Produtores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 produtores são os principais actores do desenvolvimento</a:t>
                      </a:r>
                      <a:r>
                        <a:rPr lang="en-US" altLang="ja-JP" sz="1400" dirty="0" smtClean="0"/>
                        <a:t>. </a:t>
                      </a:r>
                      <a:endParaRPr lang="en-ZA" altLang="ja-JP" sz="1400" dirty="0" smtClean="0"/>
                    </a:p>
                  </a:txBody>
                  <a:tcPr/>
                </a:tc>
              </a:tr>
              <a:tr h="493801">
                <a:tc vMerge="1"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altLang="ja-JP" sz="1400" b="1" dirty="0" err="1" smtClean="0"/>
                        <a:t>Produtores</a:t>
                      </a:r>
                      <a:r>
                        <a:rPr lang="en-ZA" altLang="ja-JP" sz="1400" b="1" dirty="0" smtClean="0"/>
                        <a:t> de </a:t>
                      </a:r>
                      <a:r>
                        <a:rPr lang="en-ZA" altLang="ja-JP" sz="1400" b="1" dirty="0" err="1" smtClean="0"/>
                        <a:t>Pequena</a:t>
                      </a:r>
                      <a:r>
                        <a:rPr lang="en-ZA" altLang="ja-JP" sz="1400" b="1" dirty="0" smtClean="0"/>
                        <a:t> </a:t>
                      </a:r>
                      <a:r>
                        <a:rPr lang="en-ZA" altLang="ja-JP" sz="1400" b="1" dirty="0" err="1" smtClean="0"/>
                        <a:t>Escala</a:t>
                      </a:r>
                      <a:r>
                        <a:rPr lang="en-ZA" altLang="ja-JP" sz="1400" b="1" dirty="0" smtClean="0"/>
                        <a:t>: </a:t>
                      </a:r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Melhorar a agricultura como membro de uma organização de produtores</a:t>
                      </a:r>
                      <a:endParaRPr kumimoji="1" lang="en-ZA" altLang="ja-JP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3801">
                <a:tc vMerge="1"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altLang="ja-JP" sz="1400" b="1" dirty="0" smtClean="0"/>
                        <a:t>Produtores de Média Escala</a:t>
                      </a:r>
                      <a:r>
                        <a:rPr lang="en-ZA" altLang="ja-JP" sz="1400" b="1" baseline="0" dirty="0" smtClean="0"/>
                        <a:t>: </a:t>
                      </a:r>
                      <a:r>
                        <a:rPr lang="en-ZA" altLang="ja-JP" sz="1400" b="0" baseline="0" dirty="0" smtClean="0"/>
                        <a:t>Melhorar a agricultura </a:t>
                      </a:r>
                      <a:r>
                        <a:rPr lang="pt-PT" altLang="ja-JP" sz="1400" b="0" baseline="0" dirty="0" smtClean="0"/>
                        <a:t>como </a:t>
                      </a:r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líderes da comunidade ou das organizações de p</a:t>
                      </a:r>
                      <a:r>
                        <a:rPr kumimoji="1" lang="en-ZA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rodutores</a:t>
                      </a:r>
                      <a:r>
                        <a:rPr kumimoji="1" lang="en-Z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ZA" sz="1400" dirty="0"/>
                    </a:p>
                  </a:txBody>
                  <a:tcPr/>
                </a:tc>
              </a:tr>
              <a:tr h="493801">
                <a:tc vMerge="1"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altLang="ja-JP" sz="1400" b="1" dirty="0" err="1" smtClean="0"/>
                        <a:t>Produtores</a:t>
                      </a:r>
                      <a:r>
                        <a:rPr lang="en-ZA" altLang="ja-JP" sz="1400" b="1" dirty="0" smtClean="0"/>
                        <a:t> de Grande </a:t>
                      </a:r>
                      <a:r>
                        <a:rPr lang="en-ZA" altLang="ja-JP" sz="1400" b="1" dirty="0" err="1" smtClean="0"/>
                        <a:t>Escala</a:t>
                      </a:r>
                      <a:r>
                        <a:rPr lang="en-ZA" altLang="ja-JP" sz="1400" b="1" dirty="0" smtClean="0"/>
                        <a:t>:</a:t>
                      </a:r>
                      <a:r>
                        <a:rPr lang="en-ZA" altLang="ja-JP" sz="1400" b="1" baseline="0" dirty="0" smtClean="0"/>
                        <a:t> </a:t>
                      </a:r>
                      <a:r>
                        <a:rPr lang="en-ZA" altLang="ja-JP" sz="1400" b="0" baseline="0" dirty="0" err="1" smtClean="0"/>
                        <a:t>Aplicar</a:t>
                      </a:r>
                      <a:r>
                        <a:rPr lang="en-ZA" altLang="ja-JP" sz="1400" b="0" baseline="0" dirty="0" smtClean="0"/>
                        <a:t> </a:t>
                      </a:r>
                      <a:r>
                        <a:rPr lang="en-ZA" altLang="ja-JP" sz="1400" b="0" baseline="0" dirty="0" err="1" smtClean="0"/>
                        <a:t>esquemas</a:t>
                      </a:r>
                      <a:r>
                        <a:rPr lang="en-ZA" altLang="ja-JP" sz="1400" b="0" baseline="0" dirty="0" smtClean="0"/>
                        <a:t> de </a:t>
                      </a:r>
                      <a:r>
                        <a:rPr lang="en-ZA" altLang="ja-JP" sz="1400" b="0" baseline="0" dirty="0" err="1" smtClean="0"/>
                        <a:t>produção</a:t>
                      </a:r>
                      <a:r>
                        <a:rPr lang="en-ZA" altLang="ja-JP" sz="1400" b="0" baseline="0" dirty="0" smtClean="0"/>
                        <a:t> sob </a:t>
                      </a:r>
                      <a:r>
                        <a:rPr lang="en-ZA" altLang="ja-JP" sz="1400" b="0" baseline="0" dirty="0" err="1" smtClean="0"/>
                        <a:t>contrato</a:t>
                      </a:r>
                      <a:r>
                        <a:rPr lang="en-ZA" altLang="ja-JP" sz="1400" b="0" baseline="0" dirty="0" smtClean="0"/>
                        <a:t> </a:t>
                      </a:r>
                      <a:r>
                        <a:rPr lang="en-ZA" altLang="ja-JP" sz="1400" b="0" baseline="0" dirty="0" err="1" smtClean="0"/>
                        <a:t>envolvendo</a:t>
                      </a:r>
                      <a:r>
                        <a:rPr lang="en-ZA" altLang="ja-JP" sz="1400" b="0" baseline="0" dirty="0" smtClean="0"/>
                        <a:t> as </a:t>
                      </a:r>
                      <a:r>
                        <a:rPr lang="en-ZA" altLang="ja-JP" sz="1400" b="0" baseline="0" dirty="0" err="1" smtClean="0"/>
                        <a:t>comunidades</a:t>
                      </a:r>
                      <a:r>
                        <a:rPr lang="en-ZA" altLang="ja-JP" sz="1400" b="0" baseline="0" dirty="0" smtClean="0"/>
                        <a:t>.</a:t>
                      </a:r>
                      <a:endParaRPr lang="en-ZA" sz="1400" b="0" dirty="0"/>
                    </a:p>
                  </a:txBody>
                  <a:tcPr/>
                </a:tc>
              </a:tr>
              <a:tr h="1763573">
                <a:tc>
                  <a:txBody>
                    <a:bodyPr/>
                    <a:lstStyle/>
                    <a:p>
                      <a:r>
                        <a:rPr lang="en-ZA" sz="1400" b="0" dirty="0" err="1" smtClean="0"/>
                        <a:t>Instituições</a:t>
                      </a:r>
                      <a:r>
                        <a:rPr lang="en-ZA" sz="1400" b="0" dirty="0" smtClean="0"/>
                        <a:t> </a:t>
                      </a:r>
                      <a:r>
                        <a:rPr lang="en-ZA" sz="1400" b="0" dirty="0" err="1" smtClean="0"/>
                        <a:t>Públicas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Criar condições favoráveis para que os produtores e o sector</a:t>
                      </a:r>
                    </a:p>
                    <a:p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privado local realizem suas actividades de maneira efectiva e eficiente;</a:t>
                      </a:r>
                    </a:p>
                    <a:p>
                      <a:endParaRPr kumimoji="1" lang="pt-B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Garantir o cumprimento da lei e a boa governança para evitar ameaças no desenvolvimento dos produtores locais.</a:t>
                      </a:r>
                    </a:p>
                    <a:p>
                      <a:r>
                        <a:rPr lang="en-US" sz="1400" baseline="0" dirty="0" smtClean="0"/>
                        <a:t>  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8834" y="622537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defTabSz="914400"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/>
              <a:t>IV. O </a:t>
            </a:r>
            <a:r>
              <a:rPr lang="en-US" altLang="ja-JP" dirty="0" err="1"/>
              <a:t>Papel</a:t>
            </a:r>
            <a:r>
              <a:rPr lang="en-US" altLang="ja-JP" dirty="0"/>
              <a:t> dos </a:t>
            </a:r>
            <a:r>
              <a:rPr lang="en-US" altLang="ja-JP" dirty="0" err="1"/>
              <a:t>Actores-</a:t>
            </a:r>
            <a:r>
              <a:rPr lang="en-US" altLang="ja-JP" dirty="0" err="1" smtClean="0"/>
              <a:t>Chave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156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347242"/>
              </p:ext>
            </p:extLst>
          </p:nvPr>
        </p:nvGraphicFramePr>
        <p:xfrm>
          <a:off x="106646" y="2091183"/>
          <a:ext cx="8750766" cy="416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03"/>
                <a:gridCol w="7003263"/>
              </a:tblGrid>
              <a:tr h="649659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 err="1" smtClean="0"/>
                        <a:t>Actores</a:t>
                      </a:r>
                      <a:r>
                        <a:rPr lang="en-ZA" sz="1700" dirty="0" smtClean="0"/>
                        <a:t>- </a:t>
                      </a:r>
                      <a:r>
                        <a:rPr lang="en-ZA" sz="1700" dirty="0" err="1" smtClean="0"/>
                        <a:t>Chave</a:t>
                      </a:r>
                      <a:endParaRPr lang="en-Z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ZA" sz="1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Papel</a:t>
                      </a:r>
                      <a:endParaRPr kumimoji="1" lang="en-ZA" sz="17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ZA" sz="1700" dirty="0"/>
                    </a:p>
                  </a:txBody>
                  <a:tcPr/>
                </a:tc>
              </a:tr>
              <a:tr h="925764">
                <a:tc>
                  <a:txBody>
                    <a:bodyPr/>
                    <a:lstStyle/>
                    <a:p>
                      <a:r>
                        <a:rPr lang="en-ZA" sz="1700" b="0" dirty="0" smtClean="0"/>
                        <a:t>Sector </a:t>
                      </a:r>
                      <a:r>
                        <a:rPr lang="en-ZA" sz="1700" b="0" dirty="0" err="1" smtClean="0"/>
                        <a:t>Privado</a:t>
                      </a:r>
                      <a:endParaRPr lang="en-ZA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BR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Desenvolver acções que apoiem a implementação das atividades dos produtores</a:t>
                      </a:r>
                    </a:p>
                    <a:p>
                      <a:endParaRPr lang="en-ZA" sz="1700" dirty="0"/>
                    </a:p>
                  </a:txBody>
                  <a:tcPr/>
                </a:tc>
              </a:tr>
              <a:tr h="1201868">
                <a:tc>
                  <a:txBody>
                    <a:bodyPr/>
                    <a:lstStyle/>
                    <a:p>
                      <a:r>
                        <a:rPr lang="en-ZA" sz="1700" b="0" dirty="0" err="1" smtClean="0"/>
                        <a:t>Sociedade</a:t>
                      </a:r>
                      <a:r>
                        <a:rPr lang="en-ZA" sz="1700" b="0" dirty="0" smtClean="0"/>
                        <a:t> Civil</a:t>
                      </a:r>
                      <a:endParaRPr lang="en-ZA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Apoiar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na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elaboração</a:t>
                      </a:r>
                      <a:r>
                        <a:rPr lang="en-US" sz="1700" baseline="0" dirty="0" smtClean="0"/>
                        <a:t> de </a:t>
                      </a:r>
                      <a:r>
                        <a:rPr lang="en-US" sz="1700" baseline="0" dirty="0" err="1" smtClean="0"/>
                        <a:t>intervenções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para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impulsionar</a:t>
                      </a:r>
                      <a:r>
                        <a:rPr lang="en-US" sz="1700" baseline="0" dirty="0" smtClean="0"/>
                        <a:t> a </a:t>
                      </a:r>
                      <a:r>
                        <a:rPr lang="en-US" sz="1700" baseline="0" dirty="0" err="1" smtClean="0"/>
                        <a:t>agricultura</a:t>
                      </a:r>
                      <a:r>
                        <a:rPr lang="en-US" sz="1700" baseline="0" dirty="0" smtClean="0"/>
                        <a:t> familiar; </a:t>
                      </a:r>
                      <a:r>
                        <a:rPr lang="en-US" sz="1700" dirty="0" err="1" smtClean="0"/>
                        <a:t>atuar</a:t>
                      </a:r>
                      <a:r>
                        <a:rPr lang="en-US" sz="1700" baseline="0" dirty="0" smtClean="0"/>
                        <a:t> com </a:t>
                      </a:r>
                      <a:r>
                        <a:rPr lang="en-US" sz="1700" baseline="0" dirty="0" err="1" smtClean="0"/>
                        <a:t>parceiro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na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monitoria</a:t>
                      </a:r>
                      <a:r>
                        <a:rPr lang="en-US" sz="1700" baseline="0" dirty="0" smtClean="0"/>
                        <a:t> e </a:t>
                      </a:r>
                      <a:r>
                        <a:rPr lang="en-US" sz="1700" baseline="0" dirty="0" err="1" smtClean="0"/>
                        <a:t>avaliação</a:t>
                      </a:r>
                      <a:r>
                        <a:rPr lang="en-US" sz="1700" baseline="0" dirty="0" smtClean="0"/>
                        <a:t> do Plano Director, </a:t>
                      </a:r>
                      <a:r>
                        <a:rPr lang="en-US" sz="1700" baseline="0" dirty="0" err="1" smtClean="0"/>
                        <a:t>apoiar</a:t>
                      </a:r>
                      <a:r>
                        <a:rPr lang="en-US" sz="1700" baseline="0" dirty="0" smtClean="0"/>
                        <a:t> o </a:t>
                      </a:r>
                      <a:r>
                        <a:rPr lang="en-US" sz="1700" baseline="0" dirty="0" err="1" smtClean="0"/>
                        <a:t>processo</a:t>
                      </a:r>
                      <a:r>
                        <a:rPr lang="en-US" sz="1700" baseline="0" dirty="0" smtClean="0"/>
                        <a:t> de </a:t>
                      </a:r>
                      <a:r>
                        <a:rPr lang="en-US" sz="1700" baseline="0" dirty="0" err="1" smtClean="0"/>
                        <a:t>consulta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às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comunidades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bem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como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na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solução</a:t>
                      </a:r>
                      <a:r>
                        <a:rPr lang="en-US" sz="1700" baseline="0" dirty="0" smtClean="0"/>
                        <a:t> de </a:t>
                      </a:r>
                      <a:r>
                        <a:rPr lang="en-US" sz="1700" baseline="0" dirty="0" err="1" smtClean="0"/>
                        <a:t>eventuais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conflitos</a:t>
                      </a:r>
                      <a:r>
                        <a:rPr lang="en-US" sz="1700" baseline="0" dirty="0" smtClean="0"/>
                        <a:t>. </a:t>
                      </a:r>
                    </a:p>
                    <a:p>
                      <a:endParaRPr lang="en-ZA" sz="1700" dirty="0"/>
                    </a:p>
                  </a:txBody>
                  <a:tcPr/>
                </a:tc>
              </a:tr>
              <a:tr h="1201868">
                <a:tc>
                  <a:txBody>
                    <a:bodyPr/>
                    <a:lstStyle/>
                    <a:p>
                      <a:r>
                        <a:rPr lang="en-ZA" sz="1700" b="0" dirty="0" err="1" smtClean="0"/>
                        <a:t>Parceiros</a:t>
                      </a:r>
                      <a:r>
                        <a:rPr lang="en-ZA" sz="1700" b="0" dirty="0" smtClean="0"/>
                        <a:t> de </a:t>
                      </a:r>
                      <a:r>
                        <a:rPr lang="en-ZA" sz="1700" b="0" dirty="0" err="1" smtClean="0"/>
                        <a:t>desenvolvimento</a:t>
                      </a:r>
                      <a:endParaRPr lang="en-ZA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 err="1" smtClean="0"/>
                        <a:t>Participar</a:t>
                      </a:r>
                      <a:r>
                        <a:rPr lang="en-ZA" sz="1700" dirty="0" smtClean="0"/>
                        <a:t> </a:t>
                      </a:r>
                      <a:r>
                        <a:rPr lang="en-ZA" sz="1700" dirty="0" err="1" smtClean="0"/>
                        <a:t>na</a:t>
                      </a:r>
                      <a:r>
                        <a:rPr lang="en-ZA" sz="1700" dirty="0" smtClean="0"/>
                        <a:t> </a:t>
                      </a:r>
                      <a:r>
                        <a:rPr lang="en-ZA" sz="1700" dirty="0" err="1" smtClean="0"/>
                        <a:t>implementação</a:t>
                      </a:r>
                      <a:r>
                        <a:rPr lang="en-ZA" sz="1700" dirty="0" smtClean="0"/>
                        <a:t> e co-</a:t>
                      </a:r>
                      <a:r>
                        <a:rPr lang="en-ZA" sz="1700" dirty="0" err="1" smtClean="0"/>
                        <a:t>financiamento</a:t>
                      </a:r>
                      <a:r>
                        <a:rPr lang="en-ZA" sz="1700" dirty="0" smtClean="0"/>
                        <a:t> do Plano Director.</a:t>
                      </a:r>
                    </a:p>
                    <a:p>
                      <a:endParaRPr lang="en-ZA" sz="1700" dirty="0" smtClean="0"/>
                    </a:p>
                    <a:p>
                      <a:endParaRPr lang="en-ZA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8707" y="689385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defTabSz="914400"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/>
              <a:t>IV. O </a:t>
            </a:r>
            <a:r>
              <a:rPr lang="en-US" altLang="ja-JP" dirty="0" err="1"/>
              <a:t>Papel</a:t>
            </a:r>
            <a:r>
              <a:rPr lang="en-US" altLang="ja-JP" dirty="0"/>
              <a:t> dos </a:t>
            </a:r>
            <a:r>
              <a:rPr lang="en-US" altLang="ja-JP" dirty="0" err="1"/>
              <a:t>Actores-</a:t>
            </a:r>
            <a:r>
              <a:rPr lang="en-US" altLang="ja-JP" dirty="0" err="1" smtClean="0"/>
              <a:t>Chave</a:t>
            </a:r>
            <a:r>
              <a:rPr lang="en-US" altLang="ja-JP" dirty="0" smtClean="0"/>
              <a:t> </a:t>
            </a:r>
            <a:r>
              <a:rPr lang="en-US" altLang="ja-JP" sz="2500" dirty="0" smtClean="0"/>
              <a:t>(Cont.)</a:t>
            </a:r>
            <a:endParaRPr lang="en-ZA" sz="2500" dirty="0"/>
          </a:p>
        </p:txBody>
      </p:sp>
    </p:spTree>
    <p:extLst>
      <p:ext uri="{BB962C8B-B14F-4D97-AF65-F5344CB8AC3E}">
        <p14:creationId xmlns:p14="http://schemas.microsoft.com/office/powerpoint/2010/main" val="159718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3" y="2323653"/>
            <a:ext cx="7712024" cy="3959889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25000"/>
              </a:lnSpc>
              <a:buNone/>
            </a:pPr>
            <a:r>
              <a:rPr lang="pt-PT" sz="2000" dirty="0" err="1" smtClean="0">
                <a:solidFill>
                  <a:srgbClr val="000000"/>
                </a:solidFill>
              </a:rPr>
              <a:t>ProSAVANA</a:t>
            </a:r>
            <a:r>
              <a:rPr lang="pt-PT" sz="2000" dirty="0" smtClean="0">
                <a:solidFill>
                  <a:srgbClr val="000000"/>
                </a:solidFill>
              </a:rPr>
              <a:t> é um </a:t>
            </a:r>
            <a:r>
              <a:rPr lang="pt-PT" sz="2000" b="1" dirty="0" smtClean="0">
                <a:solidFill>
                  <a:srgbClr val="000000"/>
                </a:solidFill>
              </a:rPr>
              <a:t>Programa </a:t>
            </a:r>
            <a:r>
              <a:rPr lang="pt-PT" sz="2000" dirty="0" smtClean="0">
                <a:solidFill>
                  <a:srgbClr val="000000"/>
                </a:solidFill>
              </a:rPr>
              <a:t>do Governo de Moçambique, implementado pelo Ministério da Agricultura e Segurança Alimentar (MASA), com o apoio dos Governos do Japão e do Brasil, através de investimentos em: </a:t>
            </a:r>
          </a:p>
          <a:p>
            <a:pPr lvl="1">
              <a:buFont typeface="Wingdings 2" charset="0"/>
              <a:buChar char=""/>
            </a:pPr>
            <a:r>
              <a:rPr lang="pt-PT" sz="2000" dirty="0" smtClean="0">
                <a:latin typeface="Calibri" charset="0"/>
              </a:rPr>
              <a:t>Tecnologia</a:t>
            </a:r>
            <a:r>
              <a:rPr lang="pt-PT" sz="2000" dirty="0">
                <a:latin typeface="Calibri" charset="0"/>
              </a:rPr>
              <a:t>, </a:t>
            </a:r>
          </a:p>
          <a:p>
            <a:pPr lvl="1">
              <a:buFont typeface="Wingdings 2" charset="0"/>
              <a:buChar char=""/>
            </a:pPr>
            <a:r>
              <a:rPr lang="pt-PT" sz="2000" dirty="0">
                <a:latin typeface="Calibri" charset="0"/>
              </a:rPr>
              <a:t>Inovação;</a:t>
            </a:r>
          </a:p>
          <a:p>
            <a:pPr lvl="1">
              <a:buFont typeface="Wingdings 2" charset="0"/>
              <a:buChar char=""/>
            </a:pPr>
            <a:r>
              <a:rPr lang="pt-PT" sz="2000" dirty="0" smtClean="0">
                <a:latin typeface="Calibri" charset="0"/>
              </a:rPr>
              <a:t>Infraestruturas.</a:t>
            </a:r>
            <a:r>
              <a:rPr lang="pt-PT" sz="2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I. </a:t>
            </a:r>
            <a:r>
              <a:rPr lang="pt-PT" sz="3200" dirty="0" err="1" smtClean="0"/>
              <a:t>ProSAVANA</a:t>
            </a:r>
            <a:r>
              <a:rPr lang="pt-PT" sz="3200" dirty="0" smtClean="0"/>
              <a:t>: Contextualização</a:t>
            </a:r>
            <a:endParaRPr lang="pt-PT" sz="32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88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627439" y="2401890"/>
            <a:ext cx="4625975" cy="207803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600" b="1" dirty="0" smtClean="0">
                <a:ea typeface="+mj-ea"/>
              </a:rPr>
              <a:t/>
            </a:r>
            <a:br>
              <a:rPr lang="en-US" sz="2600" b="1" dirty="0" smtClean="0">
                <a:ea typeface="+mj-ea"/>
              </a:rPr>
            </a:br>
            <a:r>
              <a:rPr lang="en-ZA" sz="2600" b="1" dirty="0" smtClean="0"/>
              <a:t>IV. </a:t>
            </a:r>
            <a:r>
              <a:rPr lang="en-ZA" sz="2600" b="1" dirty="0" smtClean="0"/>
              <a:t>Est</a:t>
            </a:r>
            <a:r>
              <a:rPr lang="en-ZA" sz="2600" b="1" dirty="0" smtClean="0"/>
              <a:t>ágio Actual</a:t>
            </a:r>
            <a:endParaRPr lang="pt-PT" sz="2600" b="1" dirty="0"/>
          </a:p>
        </p:txBody>
      </p:sp>
      <p:pic>
        <p:nvPicPr>
          <p:cNvPr id="18434" name="Picture 2" descr="ProSAVANA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846138"/>
            <a:ext cx="41322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30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43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380" y="2193900"/>
            <a:ext cx="8428562" cy="39754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Consultas</a:t>
            </a:r>
            <a:r>
              <a:rPr lang="en-US" dirty="0" smtClean="0"/>
              <a:t> e </a:t>
            </a:r>
            <a:r>
              <a:rPr lang="en-US" dirty="0" err="1" smtClean="0"/>
              <a:t>contactos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de </a:t>
            </a:r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Programa</a:t>
            </a:r>
            <a:r>
              <a:rPr lang="en-US" dirty="0" smtClean="0"/>
              <a:t> (2011 – 2012);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Encontros</a:t>
            </a:r>
            <a:r>
              <a:rPr lang="en-US" dirty="0" smtClean="0"/>
              <a:t> de </a:t>
            </a:r>
            <a:r>
              <a:rPr lang="en-US" dirty="0" err="1" smtClean="0"/>
              <a:t>partilha</a:t>
            </a:r>
            <a:r>
              <a:rPr lang="en-US" dirty="0" smtClean="0"/>
              <a:t> da </a:t>
            </a:r>
            <a:r>
              <a:rPr lang="en-US" dirty="0" err="1" smtClean="0"/>
              <a:t>informação</a:t>
            </a:r>
            <a:r>
              <a:rPr lang="en-US" dirty="0" smtClean="0"/>
              <a:t> e </a:t>
            </a:r>
            <a:r>
              <a:rPr lang="en-US" dirty="0" err="1" smtClean="0"/>
              <a:t>colecta</a:t>
            </a:r>
            <a:r>
              <a:rPr lang="en-US" dirty="0" smtClean="0"/>
              <a:t> de </a:t>
            </a:r>
            <a:r>
              <a:rPr lang="en-US" dirty="0" err="1" smtClean="0"/>
              <a:t>contribuições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projectos</a:t>
            </a:r>
            <a:r>
              <a:rPr lang="en-US" dirty="0" smtClean="0"/>
              <a:t> (2012 – 2014);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Auscultações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níveis</a:t>
            </a:r>
            <a:r>
              <a:rPr lang="en-US" dirty="0" smtClean="0"/>
              <a:t> </a:t>
            </a:r>
            <a:r>
              <a:rPr lang="en-US" dirty="0" err="1" smtClean="0"/>
              <a:t>distritais</a:t>
            </a:r>
            <a:r>
              <a:rPr lang="en-US" dirty="0" smtClean="0"/>
              <a:t>, </a:t>
            </a:r>
            <a:r>
              <a:rPr lang="en-US" dirty="0" err="1" smtClean="0"/>
              <a:t>provinciais</a:t>
            </a:r>
            <a:r>
              <a:rPr lang="en-US" dirty="0" smtClean="0"/>
              <a:t> e </a:t>
            </a:r>
            <a:r>
              <a:rPr lang="en-US" dirty="0" err="1" smtClean="0"/>
              <a:t>nacional</a:t>
            </a:r>
            <a:r>
              <a:rPr lang="en-US" dirty="0" smtClean="0"/>
              <a:t> (</a:t>
            </a:r>
            <a:r>
              <a:rPr lang="en-US" dirty="0" err="1" smtClean="0"/>
              <a:t>Maio</a:t>
            </a:r>
            <a:r>
              <a:rPr lang="en-US" dirty="0" smtClean="0"/>
              <a:t> – </a:t>
            </a:r>
            <a:r>
              <a:rPr lang="en-US" dirty="0" err="1" smtClean="0"/>
              <a:t>Junho</a:t>
            </a:r>
            <a:r>
              <a:rPr lang="en-US" dirty="0" smtClean="0"/>
              <a:t> 2015);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Estabelecimento</a:t>
            </a:r>
            <a:r>
              <a:rPr lang="en-US" dirty="0" smtClean="0"/>
              <a:t> do </a:t>
            </a:r>
            <a:r>
              <a:rPr lang="en-US" dirty="0" err="1" smtClean="0"/>
              <a:t>Mecanismo</a:t>
            </a:r>
            <a:r>
              <a:rPr lang="en-US" dirty="0" smtClean="0"/>
              <a:t> de </a:t>
            </a:r>
            <a:r>
              <a:rPr lang="en-US" dirty="0" err="1" smtClean="0"/>
              <a:t>Coordenação</a:t>
            </a:r>
            <a:r>
              <a:rPr lang="en-US" dirty="0" smtClean="0"/>
              <a:t> da </a:t>
            </a:r>
            <a:r>
              <a:rPr lang="en-US" dirty="0" err="1" smtClean="0"/>
              <a:t>Sociedade</a:t>
            </a:r>
            <a:r>
              <a:rPr lang="en-US" dirty="0" smtClean="0"/>
              <a:t> Civil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ProSAVANA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Fev</a:t>
            </a:r>
            <a:r>
              <a:rPr lang="en-US" dirty="0" smtClean="0"/>
              <a:t>. 2016) </a:t>
            </a:r>
          </a:p>
          <a:p>
            <a:pPr lvl="2" algn="just"/>
            <a:r>
              <a:rPr lang="en-US" dirty="0" err="1" smtClean="0"/>
              <a:t>Estabelecimento</a:t>
            </a:r>
            <a:r>
              <a:rPr lang="en-US" dirty="0" smtClean="0"/>
              <a:t> do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discussão</a:t>
            </a:r>
            <a:r>
              <a:rPr lang="en-US" dirty="0" smtClean="0"/>
              <a:t>, </a:t>
            </a:r>
            <a:r>
              <a:rPr lang="en-US" dirty="0" err="1" smtClean="0"/>
              <a:t>revisão</a:t>
            </a:r>
            <a:r>
              <a:rPr lang="en-US" dirty="0" smtClean="0"/>
              <a:t> e </a:t>
            </a:r>
            <a:r>
              <a:rPr lang="en-US" dirty="0" err="1" smtClean="0"/>
              <a:t>finalização</a:t>
            </a:r>
            <a:r>
              <a:rPr lang="en-US" dirty="0" smtClean="0"/>
              <a:t> do Plano Director (a </a:t>
            </a:r>
            <a:r>
              <a:rPr lang="en-US" dirty="0" err="1" smtClean="0"/>
              <a:t>partir</a:t>
            </a:r>
            <a:r>
              <a:rPr lang="en-US" dirty="0" smtClean="0"/>
              <a:t> de Mar. 2016).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 err="1" smtClean="0"/>
              <a:t>Articulação</a:t>
            </a:r>
            <a:r>
              <a:rPr lang="en-US" dirty="0" smtClean="0"/>
              <a:t> com as OSC </a:t>
            </a:r>
            <a:r>
              <a:rPr lang="en-US" dirty="0" err="1" smtClean="0"/>
              <a:t>Nacionais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7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2"/>
          <p:cNvSpPr txBox="1">
            <a:spLocks noChangeArrowheads="1"/>
          </p:cNvSpPr>
          <p:nvPr/>
        </p:nvSpPr>
        <p:spPr bwMode="auto">
          <a:xfrm>
            <a:off x="1143001" y="2386015"/>
            <a:ext cx="4606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PT" sz="2800" b="1" cap="all" dirty="0" smtClean="0">
                <a:solidFill>
                  <a:srgbClr val="117634"/>
                </a:solidFill>
                <a:latin typeface="+mj-lt"/>
                <a:ea typeface="+mj-ea"/>
                <a:cs typeface="Calibri"/>
              </a:rPr>
              <a:t>MUITO OBRIGADO</a:t>
            </a:r>
            <a:endParaRPr lang="pt-PT" sz="2800" b="1" cap="all" dirty="0">
              <a:solidFill>
                <a:srgbClr val="117634"/>
              </a:solidFill>
              <a:latin typeface="+mj-lt"/>
              <a:ea typeface="+mj-ea"/>
              <a:cs typeface="Calibri"/>
            </a:endParaRPr>
          </a:p>
          <a:p>
            <a:pPr algn="ctr" eaLnBrk="1" hangingPunct="1">
              <a:defRPr/>
            </a:pPr>
            <a:endParaRPr lang="pt-PT" sz="4400" b="1" dirty="0">
              <a:latin typeface="Calibri" charset="0"/>
            </a:endParaRPr>
          </a:p>
          <a:p>
            <a:pPr algn="ctr" eaLnBrk="1" hangingPunct="1">
              <a:defRPr/>
            </a:pPr>
            <a:endParaRPr lang="pt-PT" sz="4400" b="1" dirty="0">
              <a:latin typeface="Calibri" charset="0"/>
            </a:endParaRPr>
          </a:p>
          <a:p>
            <a:pPr algn="ctr" eaLnBrk="1" hangingPunct="1">
              <a:defRPr/>
            </a:pPr>
            <a:endParaRPr lang="en-US" altLang="ja-JP" sz="4400" b="1" dirty="0">
              <a:latin typeface="Calibri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915988" y="2970272"/>
            <a:ext cx="48339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prosavana@prosavana.gov.mz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63" y="6196014"/>
            <a:ext cx="8736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>
                <a:solidFill>
                  <a:srgbClr val="117634"/>
                </a:solidFill>
                <a:latin typeface="+mj-lt"/>
                <a:ea typeface="+mj-ea"/>
                <a:cs typeface="Calibri"/>
              </a:rPr>
              <a:t>“PELA PRODUTIVIDADE AGRÁRIA, SEGURANÇA ALIMENTAR E GERAÇÃO DE RIQUEZA”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19" y="4210306"/>
            <a:ext cx="1342626" cy="163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"/>
          <a:stretch>
            <a:fillRect/>
          </a:stretch>
        </p:blipFill>
        <p:spPr bwMode="auto">
          <a:xfrm>
            <a:off x="4648202" y="4210306"/>
            <a:ext cx="1328737" cy="163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" y="4210308"/>
            <a:ext cx="1846963" cy="156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r="2922"/>
          <a:stretch>
            <a:fillRect/>
          </a:stretch>
        </p:blipFill>
        <p:spPr bwMode="auto">
          <a:xfrm>
            <a:off x="5976939" y="4236838"/>
            <a:ext cx="1643062" cy="1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r="3102" b="3966"/>
          <a:stretch>
            <a:fillRect/>
          </a:stretch>
        </p:blipFill>
        <p:spPr bwMode="auto">
          <a:xfrm>
            <a:off x="7558912" y="4236836"/>
            <a:ext cx="1372364" cy="15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r="2"/>
          <a:stretch>
            <a:fillRect/>
          </a:stretch>
        </p:blipFill>
        <p:spPr bwMode="auto">
          <a:xfrm>
            <a:off x="3219403" y="4210306"/>
            <a:ext cx="1428798" cy="15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2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 txBox="1">
            <a:spLocks/>
          </p:cNvSpPr>
          <p:nvPr/>
        </p:nvSpPr>
        <p:spPr bwMode="auto">
          <a:xfrm>
            <a:off x="1076326" y="2052640"/>
            <a:ext cx="76422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39763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9850" indent="0" algn="just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</a:pPr>
            <a:r>
              <a:rPr kumimoji="0" lang="pt-PT" altLang="ja-JP" sz="2000" dirty="0">
                <a:solidFill>
                  <a:srgbClr val="3E3D2D"/>
                </a:solidFill>
                <a:latin typeface="Calibri" charset="0"/>
              </a:rPr>
              <a:t>Operacionaliza o Plano </a:t>
            </a:r>
            <a:r>
              <a:rPr kumimoji="0" lang="pt-PT" altLang="ja-JP" sz="2000" dirty="0" err="1">
                <a:solidFill>
                  <a:srgbClr val="3E3D2D"/>
                </a:solidFill>
                <a:latin typeface="Calibri" charset="0"/>
              </a:rPr>
              <a:t>Esratégico</a:t>
            </a:r>
            <a:r>
              <a:rPr kumimoji="0" lang="pt-PT" altLang="ja-JP" sz="2000" dirty="0">
                <a:solidFill>
                  <a:srgbClr val="3E3D2D"/>
                </a:solidFill>
                <a:latin typeface="Calibri" charset="0"/>
              </a:rPr>
              <a:t> para o Desenvolvimento do Sector Agrário </a:t>
            </a:r>
            <a:r>
              <a:rPr kumimoji="0" lang="pt-PT" altLang="ja-JP" sz="2000" dirty="0" smtClean="0">
                <a:solidFill>
                  <a:srgbClr val="3E3D2D"/>
                </a:solidFill>
                <a:latin typeface="Calibri" charset="0"/>
              </a:rPr>
              <a:t>(</a:t>
            </a:r>
            <a:r>
              <a:rPr kumimoji="0" lang="pt-PT" altLang="ja-JP" sz="2000" dirty="0">
                <a:solidFill>
                  <a:srgbClr val="3E3D2D"/>
                </a:solidFill>
                <a:latin typeface="Calibri" charset="0"/>
              </a:rPr>
              <a:t>PEDSA – 2011/2020), </a:t>
            </a:r>
            <a:r>
              <a:rPr kumimoji="0" lang="pt-PT" sz="2000" dirty="0">
                <a:solidFill>
                  <a:srgbClr val="3E3D2D"/>
                </a:solidFill>
                <a:latin typeface="Calibri" charset="0"/>
              </a:rPr>
              <a:t>assente em </a:t>
            </a:r>
            <a:r>
              <a:rPr kumimoji="0" lang="pt-PT" sz="2000" dirty="0" smtClean="0">
                <a:solidFill>
                  <a:srgbClr val="3E3D2D"/>
                </a:solidFill>
                <a:latin typeface="Calibri" charset="0"/>
              </a:rPr>
              <a:t>4 Pilares</a:t>
            </a:r>
            <a:r>
              <a:rPr kumimoji="0" lang="pt-PT" sz="2000" dirty="0">
                <a:solidFill>
                  <a:srgbClr val="3E3D2D"/>
                </a:solidFill>
                <a:latin typeface="Calibri" charset="0"/>
              </a:rPr>
              <a:t>: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endParaRPr kumimoji="0" lang="pt-PT" sz="2000" dirty="0" smtClean="0">
              <a:solidFill>
                <a:srgbClr val="3E3D2D"/>
              </a:solidFill>
              <a:latin typeface="Calibri" charset="0"/>
            </a:endParaRPr>
          </a:p>
          <a:p>
            <a:pPr lvl="1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  <a:cs typeface="ＭＳ Ｐゴシック" charset="0"/>
              </a:rPr>
              <a:t>Produção e Produtividade </a:t>
            </a:r>
          </a:p>
          <a:p>
            <a:pPr lvl="1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  <a:cs typeface="ＭＳ Ｐゴシック" charset="0"/>
              </a:rPr>
              <a:t>Acesso aos Mercados</a:t>
            </a:r>
          </a:p>
          <a:p>
            <a:pPr lvl="1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  <a:cs typeface="ＭＳ Ｐゴシック" charset="0"/>
              </a:rPr>
              <a:t>Uso Sustentável dos Recursos Naturais</a:t>
            </a:r>
          </a:p>
          <a:p>
            <a:pPr lvl="1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  <a:cs typeface="ＭＳ Ｐゴシック" charset="0"/>
              </a:rPr>
              <a:t>Desenvolvimento Institucional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None/>
            </a:pPr>
            <a:endParaRPr kumimoji="0" lang="pt-PT" sz="2000" dirty="0" smtClean="0">
              <a:solidFill>
                <a:srgbClr val="3E3D2D"/>
              </a:solidFill>
              <a:latin typeface="Calibri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None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</a:rPr>
              <a:t>Seis Corredores de Desenvolvimento Agrário: Maputo, Limpopo, Beira, Vale do Zambeze, </a:t>
            </a:r>
            <a:r>
              <a:rPr kumimoji="0" lang="pt-PT" sz="2000" b="1" dirty="0" err="1" smtClean="0">
                <a:solidFill>
                  <a:srgbClr val="3E3D2D"/>
                </a:solidFill>
                <a:latin typeface="Calibri" charset="0"/>
              </a:rPr>
              <a:t>Nacala</a:t>
            </a:r>
            <a:r>
              <a:rPr kumimoji="0" lang="pt-PT" sz="2000" dirty="0" smtClean="0">
                <a:solidFill>
                  <a:srgbClr val="3E3D2D"/>
                </a:solidFill>
                <a:latin typeface="Calibri" charset="0"/>
              </a:rPr>
              <a:t> e </a:t>
            </a:r>
            <a:r>
              <a:rPr kumimoji="0" lang="pt-PT" sz="2000" dirty="0" err="1" smtClean="0">
                <a:solidFill>
                  <a:srgbClr val="3E3D2D"/>
                </a:solidFill>
                <a:latin typeface="Calibri" charset="0"/>
              </a:rPr>
              <a:t>Pemba-Lichinga</a:t>
            </a:r>
            <a:r>
              <a:rPr kumimoji="0" lang="pt-PT" sz="2000" dirty="0" smtClean="0">
                <a:solidFill>
                  <a:srgbClr val="3E3D2D"/>
                </a:solidFill>
                <a:latin typeface="Calibri" charset="0"/>
              </a:rPr>
              <a:t>.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59168" y="364736"/>
            <a:ext cx="7024744" cy="114300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I. </a:t>
            </a:r>
            <a:r>
              <a:rPr lang="pt-PT" sz="3200" dirty="0" err="1" smtClean="0"/>
              <a:t>ProSAVANA</a:t>
            </a:r>
            <a:r>
              <a:rPr lang="pt-PT" sz="3200" dirty="0" smtClean="0"/>
              <a:t>: Contextualização</a:t>
            </a:r>
            <a:r>
              <a:rPr lang="pt-PT" sz="2000" dirty="0" smtClean="0"/>
              <a:t> (</a:t>
            </a:r>
            <a:r>
              <a:rPr lang="pt-PT" sz="2000" dirty="0" err="1" smtClean="0"/>
              <a:t>Cont</a:t>
            </a:r>
            <a:r>
              <a:rPr lang="pt-PT" sz="2000" dirty="0" smtClean="0"/>
              <a:t>.)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58187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1613053"/>
            <a:ext cx="7912318" cy="4692055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endParaRPr kumimoji="1" lang="pt-PT" altLang="ja-JP" b="1" dirty="0" smtClean="0">
              <a:solidFill>
                <a:srgbClr val="000000"/>
              </a:solidFill>
            </a:endParaRPr>
          </a:p>
          <a:p>
            <a:pPr marL="365760" lvl="1" indent="0">
              <a:buNone/>
            </a:pPr>
            <a:r>
              <a:rPr lang="pt-PT" altLang="ja-JP" b="1" dirty="0">
                <a:solidFill>
                  <a:srgbClr val="000000"/>
                </a:solidFill>
              </a:rPr>
              <a:t>Visão do PEDSA</a:t>
            </a:r>
          </a:p>
          <a:p>
            <a:pPr marL="365760" lvl="1" indent="0">
              <a:buNone/>
            </a:pPr>
            <a:r>
              <a:rPr lang="pt-PT" altLang="ja-JP" dirty="0" smtClean="0">
                <a:solidFill>
                  <a:srgbClr val="000000"/>
                </a:solidFill>
              </a:rPr>
              <a:t>Um </a:t>
            </a:r>
            <a:r>
              <a:rPr lang="pt-PT" altLang="ja-JP" dirty="0">
                <a:solidFill>
                  <a:srgbClr val="000000"/>
                </a:solidFill>
              </a:rPr>
              <a:t>sector agrário próspero, competitivo e sustentável, capaz de oferecer respostas sustentáveis aos desafios da segurança alimentar e nutricional e atingir mercados agrários a nível </a:t>
            </a:r>
            <a:r>
              <a:rPr lang="pt-PT" altLang="ja-JP" dirty="0" smtClean="0">
                <a:solidFill>
                  <a:srgbClr val="000000"/>
                </a:solidFill>
              </a:rPr>
              <a:t>global.</a:t>
            </a:r>
            <a:endParaRPr lang="pt-PT" altLang="ja-JP" dirty="0">
              <a:solidFill>
                <a:srgbClr val="000000"/>
              </a:solidFill>
            </a:endParaRPr>
          </a:p>
          <a:p>
            <a:pPr marL="365760" lvl="1" indent="0">
              <a:buNone/>
            </a:pPr>
            <a:endParaRPr kumimoji="1" lang="pt-PT" altLang="ja-JP" b="1" dirty="0" smtClean="0">
              <a:solidFill>
                <a:srgbClr val="000000"/>
              </a:solidFill>
            </a:endParaRPr>
          </a:p>
          <a:p>
            <a:pPr marL="365760" lvl="1" indent="0">
              <a:buNone/>
            </a:pPr>
            <a:r>
              <a:rPr kumimoji="1" lang="pt-PT" altLang="ja-JP" b="1" dirty="0" smtClean="0">
                <a:solidFill>
                  <a:srgbClr val="000000"/>
                </a:solidFill>
              </a:rPr>
              <a:t>Missão do PEDSA</a:t>
            </a:r>
          </a:p>
          <a:p>
            <a:pPr marL="365760" lvl="1" indent="0">
              <a:buNone/>
            </a:pPr>
            <a:r>
              <a:rPr lang="pt-PT" altLang="ja-JP" dirty="0" smtClean="0">
                <a:solidFill>
                  <a:srgbClr val="000000"/>
                </a:solidFill>
              </a:rPr>
              <a:t>Contribuir </a:t>
            </a:r>
            <a:r>
              <a:rPr lang="pt-PT" altLang="ja-JP" dirty="0">
                <a:solidFill>
                  <a:srgbClr val="000000"/>
                </a:solidFill>
              </a:rPr>
              <a:t>para a segurança alimentar e a renda dos produtores agrários de maneira competitiva e sustentável garantindo a equidade social e de </a:t>
            </a:r>
            <a:r>
              <a:rPr lang="pt-PT" altLang="ja-JP" dirty="0" smtClean="0">
                <a:solidFill>
                  <a:srgbClr val="000000"/>
                </a:solidFill>
              </a:rPr>
              <a:t>género.</a:t>
            </a:r>
          </a:p>
          <a:p>
            <a:pPr marL="365760" lvl="1" indent="0">
              <a:buNone/>
            </a:pPr>
            <a:endParaRPr kumimoji="1" lang="pt-PT" altLang="ja-JP" dirty="0">
              <a:solidFill>
                <a:srgbClr val="000000"/>
              </a:solidFill>
            </a:endParaRPr>
          </a:p>
          <a:p>
            <a:pPr marL="68580" indent="0">
              <a:buNone/>
            </a:pPr>
            <a:endParaRPr kumimoji="1" lang="pt-PT" altLang="ja-JP" sz="22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074846" y="741056"/>
            <a:ext cx="7024744" cy="114300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I. </a:t>
            </a:r>
            <a:r>
              <a:rPr lang="pt-PT" sz="3200" dirty="0" err="1" smtClean="0"/>
              <a:t>ProSAVANA</a:t>
            </a:r>
            <a:r>
              <a:rPr lang="pt-PT" sz="3200" dirty="0" smtClean="0"/>
              <a:t>: Contextualização</a:t>
            </a:r>
            <a:r>
              <a:rPr lang="pt-PT" sz="2000" dirty="0" smtClean="0"/>
              <a:t> (</a:t>
            </a:r>
            <a:r>
              <a:rPr lang="pt-PT" sz="2000" dirty="0" err="1" smtClean="0"/>
              <a:t>Cont</a:t>
            </a:r>
            <a:r>
              <a:rPr lang="pt-PT" sz="2000" dirty="0" smtClean="0"/>
              <a:t>.)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95245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pt-BR" altLang="ja-JP" sz="2200">
                <a:latin typeface="Calibri" charset="0"/>
              </a:rPr>
              <a:t>Culturas Estratégicas</a:t>
            </a:r>
          </a:p>
          <a:p>
            <a:pPr lvl="1" eaLnBrk="1" hangingPunct="1">
              <a:buFont typeface="Wingdings 2" charset="0"/>
              <a:buNone/>
            </a:pPr>
            <a:endParaRPr lang="pt-BR" altLang="ja-JP" sz="2000">
              <a:latin typeface="Calibri" charset="0"/>
            </a:endParaRPr>
          </a:p>
          <a:p>
            <a:pPr lvl="1" eaLnBrk="1" hangingPunct="1">
              <a:buFont typeface="Wingdings 2" charset="0"/>
              <a:buNone/>
            </a:pPr>
            <a:r>
              <a:rPr lang="pt-BR" altLang="ja-JP" sz="2000">
                <a:latin typeface="Calibri" charset="0"/>
              </a:rPr>
              <a:t>Culturas alimentares básicas: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milho,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mandioca, </a:t>
            </a:r>
          </a:p>
          <a:p>
            <a:pPr lvl="1" eaLnBrk="1" hangingPunct="1"/>
            <a:r>
              <a:rPr lang="en-US" altLang="ja-JP" sz="2000">
                <a:latin typeface="Calibri" charset="0"/>
              </a:rPr>
              <a:t>f</a:t>
            </a:r>
            <a:r>
              <a:rPr lang="pt-BR" altLang="ja-JP" sz="2000">
                <a:latin typeface="Calibri" charset="0"/>
              </a:rPr>
              <a:t>eijões,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amendoim.</a:t>
            </a:r>
          </a:p>
          <a:p>
            <a:pPr eaLnBrk="1" hangingPunct="1"/>
            <a:endParaRPr lang="en-US" sz="2000">
              <a:latin typeface="Century Gothic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4846" y="741056"/>
            <a:ext cx="7024744" cy="114300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I. </a:t>
            </a:r>
            <a:r>
              <a:rPr lang="pt-PT" sz="3200" dirty="0" err="1" smtClean="0"/>
              <a:t>ProSAVANA</a:t>
            </a:r>
            <a:r>
              <a:rPr lang="pt-PT" sz="3200" dirty="0" smtClean="0"/>
              <a:t>: Contextualização</a:t>
            </a:r>
            <a:r>
              <a:rPr lang="pt-PT" sz="2000" dirty="0" smtClean="0"/>
              <a:t> (</a:t>
            </a:r>
            <a:r>
              <a:rPr lang="pt-PT" sz="2000" dirty="0" err="1" smtClean="0"/>
              <a:t>Cont</a:t>
            </a:r>
            <a:r>
              <a:rPr lang="pt-PT" sz="2000" dirty="0" smtClean="0"/>
              <a:t>.)</a:t>
            </a:r>
            <a:endParaRPr lang="pt-PT" sz="20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23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pt-BR" altLang="ja-JP" sz="2200">
                <a:latin typeface="Calibri" charset="0"/>
              </a:rPr>
              <a:t>Culturas Estratégicas</a:t>
            </a:r>
          </a:p>
          <a:p>
            <a:pPr lvl="1" eaLnBrk="1" hangingPunct="1">
              <a:buFont typeface="Wingdings 2" charset="0"/>
              <a:buNone/>
            </a:pPr>
            <a:endParaRPr lang="pt-BR" altLang="ja-JP" sz="2000">
              <a:latin typeface="Calibri" charset="0"/>
            </a:endParaRPr>
          </a:p>
          <a:p>
            <a:pPr lvl="1" eaLnBrk="1" hangingPunct="1">
              <a:buFont typeface="Wingdings 2" charset="0"/>
              <a:buNone/>
            </a:pPr>
            <a:r>
              <a:rPr lang="pt-BR" altLang="ja-JP" sz="2000">
                <a:latin typeface="Calibri" charset="0"/>
              </a:rPr>
              <a:t>Culturas de rendimento: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soja,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batata,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vegetais,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caju,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algodão,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tabaco.</a:t>
            </a:r>
          </a:p>
          <a:p>
            <a:pPr eaLnBrk="1" hangingPunct="1"/>
            <a:endParaRPr lang="en-US" sz="2000">
              <a:latin typeface="Century Gothic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4846" y="741056"/>
            <a:ext cx="7024744" cy="114300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I. </a:t>
            </a:r>
            <a:r>
              <a:rPr lang="pt-PT" sz="3200" dirty="0" err="1" smtClean="0"/>
              <a:t>ProSAVANA</a:t>
            </a:r>
            <a:r>
              <a:rPr lang="pt-PT" sz="3200" dirty="0" smtClean="0"/>
              <a:t>: Contextualização</a:t>
            </a:r>
            <a:r>
              <a:rPr lang="pt-PT" sz="2000" dirty="0" smtClean="0"/>
              <a:t> (</a:t>
            </a:r>
            <a:r>
              <a:rPr lang="pt-PT" sz="2000" dirty="0" err="1" smtClean="0"/>
              <a:t>Cont</a:t>
            </a:r>
            <a:r>
              <a:rPr lang="pt-PT" sz="2000" dirty="0" smtClean="0"/>
              <a:t>.)</a:t>
            </a:r>
            <a:endParaRPr lang="pt-PT" sz="20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33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1077316" y="1217028"/>
            <a:ext cx="7869237" cy="1143000"/>
          </a:xfrm>
        </p:spPr>
        <p:txBody>
          <a:bodyPr/>
          <a:lstStyle/>
          <a:p>
            <a:pPr eaLnBrk="1" hangingPunct="1"/>
            <a:r>
              <a:rPr lang="pt-PT" sz="3200" dirty="0" smtClean="0">
                <a:latin typeface="Calibri" charset="0"/>
              </a:rPr>
              <a:t>I. Aumento </a:t>
            </a:r>
            <a:r>
              <a:rPr lang="pt-PT" sz="3200" dirty="0">
                <a:latin typeface="Calibri" charset="0"/>
              </a:rPr>
              <a:t>da Produção e da  </a:t>
            </a:r>
            <a:br>
              <a:rPr lang="pt-PT" sz="3200" dirty="0">
                <a:latin typeface="Calibri" charset="0"/>
              </a:rPr>
            </a:br>
            <a:r>
              <a:rPr lang="pt-PT" sz="3200" dirty="0">
                <a:latin typeface="Calibri" charset="0"/>
              </a:rPr>
              <a:t>Produtividade e Diversificação da Agricultura</a:t>
            </a:r>
            <a:endParaRPr lang="en-US" sz="3200" dirty="0">
              <a:latin typeface="Calibri" charset="0"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pt-BR" altLang="ja-JP" sz="2200">
                <a:latin typeface="Calibri" charset="0"/>
              </a:rPr>
              <a:t>Culturas Estratégicas</a:t>
            </a:r>
          </a:p>
          <a:p>
            <a:pPr lvl="1" eaLnBrk="1" hangingPunct="1">
              <a:buFont typeface="Wingdings 2" charset="0"/>
              <a:buNone/>
            </a:pPr>
            <a:endParaRPr lang="pt-BR" altLang="ja-JP" sz="2000">
              <a:latin typeface="Calibri" charset="0"/>
            </a:endParaRPr>
          </a:p>
          <a:p>
            <a:pPr lvl="1" eaLnBrk="1" hangingPunct="1">
              <a:buFont typeface="Wingdings 2" charset="0"/>
              <a:buNone/>
            </a:pPr>
            <a:r>
              <a:rPr lang="pt-BR" altLang="ja-JP" sz="2000">
                <a:latin typeface="Calibri" charset="0"/>
              </a:rPr>
              <a:t>Outras culturas importantes: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gergelim,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girassol, </a:t>
            </a:r>
          </a:p>
          <a:p>
            <a:pPr lvl="1" eaLnBrk="1" hangingPunct="1"/>
            <a:r>
              <a:rPr lang="pt-BR" altLang="ja-JP" sz="2000">
                <a:latin typeface="Calibri" charset="0"/>
              </a:rPr>
              <a:t>chá.</a:t>
            </a:r>
          </a:p>
          <a:p>
            <a:pPr eaLnBrk="1" hangingPunct="1"/>
            <a:endParaRPr lang="en-US" sz="2000">
              <a:latin typeface="Calibri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92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ja-JP" sz="2200" dirty="0">
                <a:latin typeface="Calibri" charset="0"/>
                <a:cs typeface="+mn-cs"/>
              </a:rPr>
              <a:t>Criação de Animais</a:t>
            </a:r>
          </a:p>
          <a:p>
            <a:pPr lvl="1" algn="just" eaLnBrk="1" hangingPunct="1">
              <a:defRPr/>
            </a:pPr>
            <a:r>
              <a:rPr lang="pt-BR" altLang="ja-JP" sz="1800" dirty="0">
                <a:latin typeface="Calibri" charset="0"/>
              </a:rPr>
              <a:t>A criação de Aves tem alto potencial económico;</a:t>
            </a:r>
          </a:p>
          <a:p>
            <a:pPr lvl="1" algn="just" eaLnBrk="1" hangingPunct="1">
              <a:defRPr/>
            </a:pPr>
            <a:r>
              <a:rPr lang="pt-BR" altLang="ja-JP" sz="1800" dirty="0">
                <a:latin typeface="Calibri" pitchFamily="34" charset="0"/>
                <a:ea typeface="ＭＳ Ｐゴシック" pitchFamily="34" charset="-128"/>
                <a:cs typeface="Calibri"/>
              </a:rPr>
              <a:t>As</a:t>
            </a:r>
            <a:r>
              <a:rPr lang="pt-BR" altLang="ja-JP" sz="1800" dirty="0">
                <a:latin typeface="Calibri" charset="0"/>
              </a:rPr>
              <a:t> indústrias avícolas se tornarão bons compradores de culturas como a soja e milho, fornecendo oportunidades de renda para os agricultores.</a:t>
            </a:r>
          </a:p>
          <a:p>
            <a:pPr marL="366713" lvl="1" indent="0" algn="just" eaLnBrk="1" hangingPunct="1">
              <a:buFont typeface="Wingdings 2" charset="0"/>
              <a:buNone/>
              <a:defRPr/>
            </a:pPr>
            <a:endParaRPr lang="pt-BR" altLang="ja-JP" sz="2000" dirty="0" smtClean="0">
              <a:latin typeface="Calibri" charset="0"/>
            </a:endParaRPr>
          </a:p>
          <a:p>
            <a:pPr marL="366713" lvl="1" indent="0" algn="just" eaLnBrk="1" hangingPunct="1">
              <a:buFont typeface="Wingdings 2" charset="0"/>
              <a:buNone/>
              <a:defRPr/>
            </a:pPr>
            <a:r>
              <a:rPr lang="pt-BR" altLang="ja-JP" sz="2000" b="1" dirty="0" smtClean="0">
                <a:latin typeface="Calibri" charset="0"/>
              </a:rPr>
              <a:t>Existe potencial </a:t>
            </a:r>
            <a:r>
              <a:rPr lang="pt-BR" altLang="ja-JP" sz="2000" b="1" dirty="0">
                <a:latin typeface="Calibri" charset="0"/>
              </a:rPr>
              <a:t>para outros tipos de produção animal. </a:t>
            </a:r>
          </a:p>
          <a:p>
            <a:pPr eaLnBrk="1" hangingPunct="1">
              <a:defRPr/>
            </a:pPr>
            <a:endParaRPr lang="en-US" dirty="0">
              <a:latin typeface="Century Gothic" charset="0"/>
              <a:cs typeface="+mn-cs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4846" y="741056"/>
            <a:ext cx="7024744" cy="114300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I. </a:t>
            </a:r>
            <a:r>
              <a:rPr lang="pt-PT" sz="3200" dirty="0" err="1" smtClean="0"/>
              <a:t>ProSAVANA</a:t>
            </a:r>
            <a:r>
              <a:rPr lang="pt-PT" sz="3200" dirty="0" smtClean="0"/>
              <a:t>: Contextualização</a:t>
            </a:r>
            <a:r>
              <a:rPr lang="pt-PT" sz="2000" dirty="0" smtClean="0"/>
              <a:t> (</a:t>
            </a:r>
            <a:r>
              <a:rPr lang="pt-PT" sz="2000" dirty="0" err="1" smtClean="0"/>
              <a:t>Cont</a:t>
            </a:r>
            <a:r>
              <a:rPr lang="pt-PT" sz="2000" dirty="0" smtClean="0"/>
              <a:t>.)</a:t>
            </a:r>
            <a:endParaRPr lang="pt-PT" sz="20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824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14754</TotalTime>
  <Words>2398</Words>
  <Application>Microsoft Macintosh PowerPoint</Application>
  <PresentationFormat>On-screen Show (4:3)</PresentationFormat>
  <Paragraphs>446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1_Austin</vt:lpstr>
      <vt:lpstr>Austin</vt:lpstr>
      <vt:lpstr>PowerPoint Presentation</vt:lpstr>
      <vt:lpstr>Estrutura de Apresentação</vt:lpstr>
      <vt:lpstr>I. ProSAVANA: Contextualização</vt:lpstr>
      <vt:lpstr>I. ProSAVANA: Contextualização (Cont.)</vt:lpstr>
      <vt:lpstr>I. ProSAVANA: Contextualização (Cont.)</vt:lpstr>
      <vt:lpstr>I. ProSAVANA: Contextualização (Cont.)</vt:lpstr>
      <vt:lpstr>I. ProSAVANA: Contextualização (Cont.)</vt:lpstr>
      <vt:lpstr>I. Aumento da Produção e da   Produtividade e Diversificação da Agricultura</vt:lpstr>
      <vt:lpstr>I. ProSAVANA: Contextualização (Cont.)</vt:lpstr>
      <vt:lpstr> II. Visão, Missão, Objectivos e Fases do ProSAVANA </vt:lpstr>
      <vt:lpstr>II. Visão e Missões do ProSAVANA</vt:lpstr>
      <vt:lpstr>II. Objectivo do ProSAVANA </vt:lpstr>
      <vt:lpstr>II. Componentes</vt:lpstr>
      <vt:lpstr>II. Fases do ProSAVANA</vt:lpstr>
      <vt:lpstr> III. Plano Director do ProSAVANA (PD)  </vt:lpstr>
      <vt:lpstr>III. Área de Estudo</vt:lpstr>
      <vt:lpstr>III. Princípios orientadores  do Plano Director</vt:lpstr>
      <vt:lpstr>III. Desenvolvimento em função  do potencial de cada zona do ProSAVANA</vt:lpstr>
      <vt:lpstr>III. Pilares de Desenvolvimento</vt:lpstr>
      <vt:lpstr>Pilar 1: Produtividade Agrária</vt:lpstr>
      <vt:lpstr>Pilar 2: Acesso ao Mercado</vt:lpstr>
      <vt:lpstr>Pilar 3: Recursos Naturais</vt:lpstr>
      <vt:lpstr>Pilar 4: Instituições</vt:lpstr>
      <vt:lpstr>III. Premissas do Plano Director  para o Desenvolvimento Agrário</vt:lpstr>
      <vt:lpstr>III. Premissas do Plano Director  para o Desenvolvimento Agrário (Cont.)</vt:lpstr>
      <vt:lpstr>III. Fases de Implementação do Plano Director</vt:lpstr>
      <vt:lpstr>III. Contribuição da Implementação do PD</vt:lpstr>
      <vt:lpstr>PowerPoint Presentation</vt:lpstr>
      <vt:lpstr>PowerPoint Presentation</vt:lpstr>
      <vt:lpstr> IV. Estágio Actual</vt:lpstr>
      <vt:lpstr>IV. Articulação com as OSC Nacionais</vt:lpstr>
      <vt:lpstr>PowerPoint Presentation</vt:lpstr>
    </vt:vector>
  </TitlesOfParts>
  <Company>Task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DELINEATIVE PICTURE in 2030</dc:title>
  <dc:creator>秋山 晶子</dc:creator>
  <cp:lastModifiedBy>Jusimeire  Melo Mourao</cp:lastModifiedBy>
  <cp:revision>1289</cp:revision>
  <cp:lastPrinted>2015-04-23T15:21:39Z</cp:lastPrinted>
  <dcterms:created xsi:type="dcterms:W3CDTF">2014-01-09T01:02:42Z</dcterms:created>
  <dcterms:modified xsi:type="dcterms:W3CDTF">2016-03-03T16:43:12Z</dcterms:modified>
</cp:coreProperties>
</file>