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6" r:id="rId1"/>
  </p:sldMasterIdLst>
  <p:notesMasterIdLst>
    <p:notesMasterId r:id="rId21"/>
  </p:notesMasterIdLst>
  <p:handoutMasterIdLst>
    <p:handoutMasterId r:id="rId22"/>
  </p:handoutMasterIdLst>
  <p:sldIdLst>
    <p:sldId id="585" r:id="rId2"/>
    <p:sldId id="609" r:id="rId3"/>
    <p:sldId id="661" r:id="rId4"/>
    <p:sldId id="662" r:id="rId5"/>
    <p:sldId id="668" r:id="rId6"/>
    <p:sldId id="663" r:id="rId7"/>
    <p:sldId id="664" r:id="rId8"/>
    <p:sldId id="665" r:id="rId9"/>
    <p:sldId id="666" r:id="rId10"/>
    <p:sldId id="667" r:id="rId11"/>
    <p:sldId id="669" r:id="rId12"/>
    <p:sldId id="673" r:id="rId13"/>
    <p:sldId id="674" r:id="rId14"/>
    <p:sldId id="676" r:id="rId15"/>
    <p:sldId id="677" r:id="rId16"/>
    <p:sldId id="675" r:id="rId17"/>
    <p:sldId id="679" r:id="rId18"/>
    <p:sldId id="656" r:id="rId19"/>
    <p:sldId id="678" r:id="rId20"/>
  </p:sldIdLst>
  <p:sldSz cx="9144000" cy="6858000" type="screen4x3"/>
  <p:notesSz cx="9928225" cy="6797675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68FE276-20F5-481A-83C3-AE8B0E931075}">
          <p14:sldIdLst>
            <p14:sldId id="585"/>
            <p14:sldId id="609"/>
            <p14:sldId id="661"/>
            <p14:sldId id="662"/>
            <p14:sldId id="668"/>
            <p14:sldId id="663"/>
            <p14:sldId id="664"/>
            <p14:sldId id="665"/>
            <p14:sldId id="666"/>
            <p14:sldId id="667"/>
            <p14:sldId id="669"/>
            <p14:sldId id="673"/>
            <p14:sldId id="674"/>
            <p14:sldId id="676"/>
            <p14:sldId id="677"/>
            <p14:sldId id="675"/>
            <p14:sldId id="679"/>
            <p14:sldId id="656"/>
            <p14:sldId id="6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621">
          <p15:clr>
            <a:srgbClr val="A4A3A4"/>
          </p15:clr>
        </p15:guide>
        <p15:guide id="2" pos="35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iroshige" initials="H" lastIdx="4" clrIdx="0"/>
  <p:cmAuthor id="1" name="tsuchida" initials="T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17634"/>
    <a:srgbClr val="FF5050"/>
    <a:srgbClr val="9BBB58"/>
    <a:srgbClr val="4BACC6"/>
    <a:srgbClr val="FF0066"/>
    <a:srgbClr val="99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間 4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中間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中間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間 3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中間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濃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中間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中間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中間スタイル 4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中間スタイル 4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69315" autoAdjust="0"/>
  </p:normalViewPr>
  <p:slideViewPr>
    <p:cSldViewPr snapToGrid="0" snapToObjects="1">
      <p:cViewPr varScale="1">
        <p:scale>
          <a:sx n="72" d="100"/>
          <a:sy n="72" d="100"/>
        </p:scale>
        <p:origin x="-976" y="-104"/>
      </p:cViewPr>
      <p:guideLst>
        <p:guide orient="horz" pos="621"/>
        <p:guide pos="355"/>
      </p:guideLst>
    </p:cSldViewPr>
  </p:slideViewPr>
  <p:outlineViewPr>
    <p:cViewPr>
      <p:scale>
        <a:sx n="33" d="100"/>
        <a:sy n="33" d="100"/>
      </p:scale>
      <p:origin x="0" y="-1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6675"/>
    </p:cViewPr>
  </p:sorterViewPr>
  <p:notesViewPr>
    <p:cSldViewPr snapToGrid="0" snapToObjects="1">
      <p:cViewPr varScale="1">
        <p:scale>
          <a:sx n="66" d="100"/>
          <a:sy n="66" d="100"/>
        </p:scale>
        <p:origin x="-1642" y="-72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606B9-FD06-46C2-A5D9-CFF8EA179CA5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A967CDC-9B62-4A10-818D-55EADF267620}">
      <dgm:prSet phldrT="[テキスト]" custT="1"/>
      <dgm:spPr>
        <a:xfrm>
          <a:off x="1091448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2010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189B0297-E988-421F-9735-7E7A4CE7A63B}" type="parTrans" cxnId="{2AF4500B-1D32-43E0-8A0B-1AABE9B80B03}">
      <dgm:prSet/>
      <dgm:spPr/>
      <dgm:t>
        <a:bodyPr/>
        <a:lstStyle/>
        <a:p>
          <a:endParaRPr kumimoji="1" lang="ja-JP" altLang="en-US" sz="1600"/>
        </a:p>
      </dgm:t>
    </dgm:pt>
    <dgm:pt modelId="{E4270404-81CE-4700-A25E-647525D05DCD}" type="sibTrans" cxnId="{2AF4500B-1D32-43E0-8A0B-1AABE9B80B03}">
      <dgm:prSet/>
      <dgm:spPr/>
      <dgm:t>
        <a:bodyPr/>
        <a:lstStyle/>
        <a:p>
          <a:endParaRPr kumimoji="1" lang="ja-JP" altLang="en-US" sz="1600"/>
        </a:p>
      </dgm:t>
    </dgm:pt>
    <dgm:pt modelId="{6D4821D0-B7DF-4F82-BB91-E20B67BBA13D}">
      <dgm:prSet phldrT="[テキスト]" custT="1"/>
      <dgm:spPr>
        <a:xfrm>
          <a:off x="1804608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2011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7A06B33C-E72D-4672-A887-5117429DC629}" type="parTrans" cxnId="{51D575F9-3A52-4C67-BA79-4BED73DEB711}">
      <dgm:prSet/>
      <dgm:spPr/>
      <dgm:t>
        <a:bodyPr/>
        <a:lstStyle/>
        <a:p>
          <a:endParaRPr kumimoji="1" lang="ja-JP" altLang="en-US" sz="1600"/>
        </a:p>
      </dgm:t>
    </dgm:pt>
    <dgm:pt modelId="{1F91D60F-4F74-4B4A-B477-1018EC57FCB2}" type="sibTrans" cxnId="{51D575F9-3A52-4C67-BA79-4BED73DEB711}">
      <dgm:prSet/>
      <dgm:spPr/>
      <dgm:t>
        <a:bodyPr/>
        <a:lstStyle/>
        <a:p>
          <a:endParaRPr kumimoji="1" lang="ja-JP" altLang="en-US" sz="1600"/>
        </a:p>
      </dgm:t>
    </dgm:pt>
    <dgm:pt modelId="{9D2BF189-C1AC-487B-85A1-923B7D73AECC}">
      <dgm:prSet phldrT="[テキスト]" custT="1"/>
      <dgm:spPr>
        <a:xfrm>
          <a:off x="2525201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2012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3BF575C0-25B3-4D53-A848-C5B17C9846F7}" type="parTrans" cxnId="{2A370CC6-1A3C-42E1-B60E-A660371B7EF1}">
      <dgm:prSet/>
      <dgm:spPr/>
      <dgm:t>
        <a:bodyPr/>
        <a:lstStyle/>
        <a:p>
          <a:endParaRPr kumimoji="1" lang="ja-JP" altLang="en-US" sz="1600"/>
        </a:p>
      </dgm:t>
    </dgm:pt>
    <dgm:pt modelId="{540F0772-FF2D-43F5-97BA-2C78F7116C80}" type="sibTrans" cxnId="{2A370CC6-1A3C-42E1-B60E-A660371B7EF1}">
      <dgm:prSet/>
      <dgm:spPr/>
      <dgm:t>
        <a:bodyPr/>
        <a:lstStyle/>
        <a:p>
          <a:endParaRPr kumimoji="1" lang="ja-JP" altLang="en-US" sz="1600"/>
        </a:p>
      </dgm:t>
    </dgm:pt>
    <dgm:pt modelId="{06B26068-C353-43A1-ACE7-3865CA26482F}">
      <dgm:prSet phldrT="[テキスト]" custT="1"/>
      <dgm:spPr>
        <a:xfrm>
          <a:off x="3245794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2013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95A4C8E1-23D8-42D0-A763-7B899DCD5529}" type="parTrans" cxnId="{3A94A004-5456-4F84-9EE5-785042CE3F93}">
      <dgm:prSet/>
      <dgm:spPr/>
      <dgm:t>
        <a:bodyPr/>
        <a:lstStyle/>
        <a:p>
          <a:endParaRPr kumimoji="1" lang="ja-JP" altLang="en-US" sz="1600"/>
        </a:p>
      </dgm:t>
    </dgm:pt>
    <dgm:pt modelId="{EF87DBE8-1B5C-41C1-B41F-C48A4BF4A6E2}" type="sibTrans" cxnId="{3A94A004-5456-4F84-9EE5-785042CE3F93}">
      <dgm:prSet/>
      <dgm:spPr/>
      <dgm:t>
        <a:bodyPr/>
        <a:lstStyle/>
        <a:p>
          <a:endParaRPr kumimoji="1" lang="ja-JP" altLang="en-US" sz="1600"/>
        </a:p>
      </dgm:t>
    </dgm:pt>
    <dgm:pt modelId="{F32D2CFA-A4D4-4361-A396-BB580F589FD5}">
      <dgm:prSet phldrT="[テキスト]" custT="1"/>
      <dgm:spPr>
        <a:xfrm>
          <a:off x="3944079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2014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E35EDAB-873E-44B9-BDC9-AE658BAE2590}" type="parTrans" cxnId="{A2E07894-E955-47DF-9EC9-BF318C2EE49A}">
      <dgm:prSet/>
      <dgm:spPr/>
      <dgm:t>
        <a:bodyPr/>
        <a:lstStyle/>
        <a:p>
          <a:endParaRPr kumimoji="1" lang="ja-JP" altLang="en-US" sz="1600"/>
        </a:p>
      </dgm:t>
    </dgm:pt>
    <dgm:pt modelId="{3B68925F-3F2A-4F9E-8D4E-31AF3E42F90C}" type="sibTrans" cxnId="{A2E07894-E955-47DF-9EC9-BF318C2EE49A}">
      <dgm:prSet/>
      <dgm:spPr/>
      <dgm:t>
        <a:bodyPr/>
        <a:lstStyle/>
        <a:p>
          <a:endParaRPr kumimoji="1" lang="ja-JP" altLang="en-US" sz="1600"/>
        </a:p>
      </dgm:t>
    </dgm:pt>
    <dgm:pt modelId="{B56B1048-E46C-40C1-A9DE-785220A9E3A5}">
      <dgm:prSet phldrT="[テキスト]" custT="1"/>
      <dgm:spPr>
        <a:xfrm>
          <a:off x="4657239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2015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463D3074-4868-40E6-9A22-D60239483198}" type="parTrans" cxnId="{95632E28-6048-45B1-A44D-A1E64AB514E0}">
      <dgm:prSet/>
      <dgm:spPr/>
      <dgm:t>
        <a:bodyPr/>
        <a:lstStyle/>
        <a:p>
          <a:endParaRPr kumimoji="1" lang="ja-JP" altLang="en-US" sz="1600"/>
        </a:p>
      </dgm:t>
    </dgm:pt>
    <dgm:pt modelId="{66B21873-487E-42B5-AACD-702958AC7925}" type="sibTrans" cxnId="{95632E28-6048-45B1-A44D-A1E64AB514E0}">
      <dgm:prSet/>
      <dgm:spPr/>
      <dgm:t>
        <a:bodyPr/>
        <a:lstStyle/>
        <a:p>
          <a:endParaRPr kumimoji="1" lang="ja-JP" altLang="en-US" sz="1600"/>
        </a:p>
      </dgm:t>
    </dgm:pt>
    <dgm:pt modelId="{1502695F-57E7-4588-B628-9976E3DEBA27}">
      <dgm:prSet phldrT="[テキスト]" custT="1"/>
      <dgm:spPr>
        <a:xfrm>
          <a:off x="5370517" y="26069"/>
          <a:ext cx="786781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2016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8762811F-1742-4532-970B-D2AB663F22A9}" type="parTrans" cxnId="{9BDCEB48-3892-4D55-BB55-0A6485F587CD}">
      <dgm:prSet/>
      <dgm:spPr/>
      <dgm:t>
        <a:bodyPr/>
        <a:lstStyle/>
        <a:p>
          <a:endParaRPr kumimoji="1" lang="ja-JP" altLang="en-US" sz="1600"/>
        </a:p>
      </dgm:t>
    </dgm:pt>
    <dgm:pt modelId="{171B11E0-B368-44A4-9531-8C40EAF34EFC}" type="sibTrans" cxnId="{9BDCEB48-3892-4D55-BB55-0A6485F587CD}">
      <dgm:prSet/>
      <dgm:spPr/>
      <dgm:t>
        <a:bodyPr/>
        <a:lstStyle/>
        <a:p>
          <a:endParaRPr kumimoji="1" lang="ja-JP" altLang="en-US" sz="1600"/>
        </a:p>
      </dgm:t>
    </dgm:pt>
    <dgm:pt modelId="{CEE24BB0-4191-4FEE-AF97-F92C73015391}">
      <dgm:prSet phldrT="[テキスト]" custT="1"/>
      <dgm:spPr>
        <a:xfrm>
          <a:off x="6076247" y="26484"/>
          <a:ext cx="792002" cy="25200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pt-PT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2019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1C60DCB-78DF-427F-AFB7-DFC20CD6A3F6}" type="parTrans" cxnId="{C18FF523-5365-49B9-B30A-35BF32570FC4}">
      <dgm:prSet/>
      <dgm:spPr/>
      <dgm:t>
        <a:bodyPr/>
        <a:lstStyle/>
        <a:p>
          <a:endParaRPr kumimoji="1" lang="ja-JP" altLang="en-US" sz="1600"/>
        </a:p>
      </dgm:t>
    </dgm:pt>
    <dgm:pt modelId="{20489593-D7C1-41F9-BDBA-F3CDF0518BA0}" type="sibTrans" cxnId="{C18FF523-5365-49B9-B30A-35BF32570FC4}">
      <dgm:prSet/>
      <dgm:spPr/>
      <dgm:t>
        <a:bodyPr/>
        <a:lstStyle/>
        <a:p>
          <a:endParaRPr kumimoji="1" lang="ja-JP" altLang="en-US" sz="1600"/>
        </a:p>
      </dgm:t>
    </dgm:pt>
    <dgm:pt modelId="{245608B1-CD2B-496A-958B-53AE7E79A0B3}">
      <dgm:prSet phldrT="[テキスト]" custT="1"/>
      <dgm:spPr>
        <a:xfrm>
          <a:off x="388791" y="177"/>
          <a:ext cx="786781" cy="304614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kumimoji="1" lang="en-US" altLang="ja-JP" sz="1600" baseline="0" dirty="0">
              <a:solidFill>
                <a:sysClr val="window" lastClr="FFFFFF"/>
              </a:solidFill>
              <a:latin typeface="Calibri"/>
              <a:ea typeface="ＭＳ Ｐゴシック"/>
              <a:cs typeface="+mn-cs"/>
            </a:rPr>
            <a:t>2009</a:t>
          </a:r>
          <a:endParaRPr kumimoji="1" lang="ja-JP" altLang="en-US" sz="1600" baseline="0" dirty="0">
            <a:solidFill>
              <a:sysClr val="window" lastClr="FFFFFF"/>
            </a:solidFill>
            <a:latin typeface="Calibri"/>
            <a:ea typeface="ＭＳ Ｐゴシック"/>
            <a:cs typeface="+mn-cs"/>
          </a:endParaRPr>
        </a:p>
      </dgm:t>
    </dgm:pt>
    <dgm:pt modelId="{CE46BF14-1A57-40C4-A7EA-3C32F062BF93}" type="sibTrans" cxnId="{E542758C-849F-4CE7-AF7F-D8D0B87CE66F}">
      <dgm:prSet/>
      <dgm:spPr/>
      <dgm:t>
        <a:bodyPr/>
        <a:lstStyle/>
        <a:p>
          <a:endParaRPr kumimoji="1" lang="ja-JP" altLang="en-US" sz="1600"/>
        </a:p>
      </dgm:t>
    </dgm:pt>
    <dgm:pt modelId="{1D848A70-E783-4D47-BF5D-2D8D41DC6FED}" type="parTrans" cxnId="{E542758C-849F-4CE7-AF7F-D8D0B87CE66F}">
      <dgm:prSet/>
      <dgm:spPr/>
      <dgm:t>
        <a:bodyPr/>
        <a:lstStyle/>
        <a:p>
          <a:endParaRPr kumimoji="1" lang="ja-JP" altLang="en-US" sz="1600"/>
        </a:p>
      </dgm:t>
    </dgm:pt>
    <dgm:pt modelId="{F56ACA85-66F6-4F55-B863-31EDED43A86E}">
      <dgm:prSet phldrT="[テキスト]" custT="1"/>
      <dgm:spPr>
        <a:xfrm>
          <a:off x="6779760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F17A14F6-7C6B-440F-BD92-054BE27FB660}" type="parTrans" cxnId="{C8D447BB-7E8F-4992-AF6D-2501D8714FA9}">
      <dgm:prSet/>
      <dgm:spPr/>
      <dgm:t>
        <a:bodyPr/>
        <a:lstStyle/>
        <a:p>
          <a:endParaRPr kumimoji="1" lang="ja-JP" altLang="en-US"/>
        </a:p>
      </dgm:t>
    </dgm:pt>
    <dgm:pt modelId="{379DE4C7-DCB8-4B2E-BD63-3A423F542397}" type="sibTrans" cxnId="{C8D447BB-7E8F-4992-AF6D-2501D8714FA9}">
      <dgm:prSet/>
      <dgm:spPr/>
      <dgm:t>
        <a:bodyPr/>
        <a:lstStyle/>
        <a:p>
          <a:endParaRPr kumimoji="1" lang="ja-JP" altLang="en-US"/>
        </a:p>
      </dgm:t>
    </dgm:pt>
    <dgm:pt modelId="{D765B80E-0A57-4ECD-9A26-66BB9F47158E}">
      <dgm:prSet phldrT="[テキスト]" custT="1"/>
      <dgm:spPr>
        <a:xfrm>
          <a:off x="7371635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3C9FB5D7-0FAC-49ED-B611-1B8080DA6587}" type="parTrans" cxnId="{56489E6C-8DB3-49A8-9CE8-CB3B501E72C9}">
      <dgm:prSet/>
      <dgm:spPr/>
      <dgm:t>
        <a:bodyPr/>
        <a:lstStyle/>
        <a:p>
          <a:endParaRPr kumimoji="1" lang="ja-JP" altLang="en-US"/>
        </a:p>
      </dgm:t>
    </dgm:pt>
    <dgm:pt modelId="{EB322448-C0D8-40CA-B72D-C1DC42AE254D}" type="sibTrans" cxnId="{56489E6C-8DB3-49A8-9CE8-CB3B501E72C9}">
      <dgm:prSet/>
      <dgm:spPr/>
      <dgm:t>
        <a:bodyPr/>
        <a:lstStyle/>
        <a:p>
          <a:endParaRPr kumimoji="1" lang="ja-JP" altLang="en-US"/>
        </a:p>
      </dgm:t>
    </dgm:pt>
    <dgm:pt modelId="{80C5C056-13EF-4013-A341-3536009F4B78}">
      <dgm:prSet phldrT="[テキスト]" custT="1"/>
      <dgm:spPr>
        <a:xfrm>
          <a:off x="8075147" y="26069"/>
          <a:ext cx="792002" cy="252830"/>
        </a:xfr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gm:spPr>
      <dgm:t>
        <a:bodyPr/>
        <a:lstStyle/>
        <a:p>
          <a:r>
            <a:rPr kumimoji="1" lang="en-US" altLang="ja-JP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2030</a:t>
          </a:r>
          <a:endParaRPr kumimoji="1" lang="ja-JP" altLang="en-US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gm:t>
    </dgm:pt>
    <dgm:pt modelId="{295C6FA4-5877-47C0-9DFB-7C2C8B66C24B}" type="parTrans" cxnId="{79736937-980D-4360-AA4B-D89E60820401}">
      <dgm:prSet/>
      <dgm:spPr/>
      <dgm:t>
        <a:bodyPr/>
        <a:lstStyle/>
        <a:p>
          <a:endParaRPr kumimoji="1" lang="ja-JP" altLang="en-US"/>
        </a:p>
      </dgm:t>
    </dgm:pt>
    <dgm:pt modelId="{62876F87-410C-4C0C-B470-EE989BF307BD}" type="sibTrans" cxnId="{79736937-980D-4360-AA4B-D89E60820401}">
      <dgm:prSet/>
      <dgm:spPr/>
      <dgm:t>
        <a:bodyPr/>
        <a:lstStyle/>
        <a:p>
          <a:endParaRPr kumimoji="1" lang="ja-JP" altLang="en-US"/>
        </a:p>
      </dgm:t>
    </dgm:pt>
    <dgm:pt modelId="{626CB5B9-A896-470D-8854-CECEC4ED8579}" type="pres">
      <dgm:prSet presAssocID="{CFD606B9-FD06-46C2-A5D9-CFF8EA179CA5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kumimoji="1" lang="ja-JP" altLang="en-US"/>
        </a:p>
      </dgm:t>
    </dgm:pt>
    <dgm:pt modelId="{E0D11A10-8960-45C7-8C13-AFFA3233C9E3}" type="pres">
      <dgm:prSet presAssocID="{245608B1-CD2B-496A-958B-53AE7E79A0B3}" presName="horFlow" presStyleCnt="0"/>
      <dgm:spPr/>
    </dgm:pt>
    <dgm:pt modelId="{5F60E046-56A6-4565-B6FC-6B2E2DF758E5}" type="pres">
      <dgm:prSet presAssocID="{245608B1-CD2B-496A-958B-53AE7E79A0B3}" presName="bigChev" presStyleLbl="node1" presStyleIdx="0" presStyleCnt="1" custScaleX="103315"/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09879C89-F42B-4AA5-8D64-DAEA5272CD62}" type="pres">
      <dgm:prSet presAssocID="{189B0297-E988-421F-9735-7E7A4CE7A63B}" presName="parTrans" presStyleCnt="0"/>
      <dgm:spPr/>
    </dgm:pt>
    <dgm:pt modelId="{75475CD7-FF51-44C0-9691-BEF80AC519CE}" type="pres">
      <dgm:prSet presAssocID="{2A967CDC-9B62-4A10-818D-55EADF267620}" presName="node" presStyleLbl="alignAccFollowNode1" presStyleIdx="0" presStyleCnt="11" custScaleX="124476" custLinFactNeighborX="16811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A4A8F84-E03B-46F2-AD86-44E1CFBA7236}" type="pres">
      <dgm:prSet presAssocID="{E4270404-81CE-4700-A25E-647525D05DCD}" presName="sibTrans" presStyleCnt="0"/>
      <dgm:spPr/>
    </dgm:pt>
    <dgm:pt modelId="{64FA7DA8-FABD-460A-A06B-DBCFD0418890}" type="pres">
      <dgm:prSet presAssocID="{6D4821D0-B7DF-4F82-BB91-E20B67BBA13D}" presName="node" presStyleLbl="alignAccFollowNode1" presStyleIdx="1" presStyleCnt="11" custScaleX="124476" custLinFactNeighborX="3361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B2A4B8EE-2F6A-40F0-B337-34EA5FDC9CF0}" type="pres">
      <dgm:prSet presAssocID="{1F91D60F-4F74-4B4A-B477-1018EC57FCB2}" presName="sibTrans" presStyleCnt="0"/>
      <dgm:spPr/>
    </dgm:pt>
    <dgm:pt modelId="{BA96BE00-02AC-4F89-8612-F43CCBFFF6BA}" type="pres">
      <dgm:prSet presAssocID="{9D2BF189-C1AC-487B-85A1-923B7D73AECC}" presName="node" presStyleLbl="alignAccFollowNode1" presStyleIdx="2" presStyleCnt="11" custScaleX="124476" custLinFactNeighborX="58816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C3EDB114-B509-421C-9688-1BE2192E5AE3}" type="pres">
      <dgm:prSet presAssocID="{540F0772-FF2D-43F5-97BA-2C78F7116C80}" presName="sibTrans" presStyleCnt="0"/>
      <dgm:spPr/>
    </dgm:pt>
    <dgm:pt modelId="{13287E10-D9A4-4DB7-9BCE-DD367CB242F3}" type="pres">
      <dgm:prSet presAssocID="{06B26068-C353-43A1-ACE7-3865CA26482F}" presName="node" presStyleLbl="alignAccFollowNode1" presStyleIdx="3" presStyleCnt="11" custScaleX="124476" custLinFactNeighborX="84019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D8E837CF-032A-4AE6-8111-E8A78A816364}" type="pres">
      <dgm:prSet presAssocID="{EF87DBE8-1B5C-41C1-B41F-C48A4BF4A6E2}" presName="sibTrans" presStyleCnt="0"/>
      <dgm:spPr/>
    </dgm:pt>
    <dgm:pt modelId="{3D1484C3-799A-4288-9A3B-12637FA61F40}" type="pres">
      <dgm:prSet presAssocID="{F32D2CFA-A4D4-4361-A396-BB580F589FD5}" presName="node" presStyleLbl="alignAccFollowNode1" presStyleIdx="4" presStyleCnt="11" custScaleX="124476" custLinFactNeighborX="8401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39380649-CB7F-4644-BFB1-3B806C1C8C4E}" type="pres">
      <dgm:prSet presAssocID="{3B68925F-3F2A-4F9E-8D4E-31AF3E42F90C}" presName="sibTrans" presStyleCnt="0"/>
      <dgm:spPr/>
    </dgm:pt>
    <dgm:pt modelId="{60B55B63-3A0A-42B1-82D0-4BB6FB836565}" type="pres">
      <dgm:prSet presAssocID="{B56B1048-E46C-40C1-A9DE-785220A9E3A5}" presName="node" presStyleLbl="alignAccFollowNode1" presStyleIdx="5" presStyleCnt="11" custScaleX="124476" custLinFactX="114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47635B17-6DFE-4473-8425-4758B77EB98C}" type="pres">
      <dgm:prSet presAssocID="{66B21873-487E-42B5-AACD-702958AC7925}" presName="sibTrans" presStyleCnt="0"/>
      <dgm:spPr/>
    </dgm:pt>
    <dgm:pt modelId="{68A55080-2F31-45EA-87F9-E464CEEFCA20}" type="pres">
      <dgm:prSet presAssocID="{1502695F-57E7-4588-B628-9976E3DEBA27}" presName="node" presStyleLbl="alignAccFollowNode1" presStyleIdx="6" presStyleCnt="11" custScaleX="124476" custLinFactX="2485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647D886F-165A-44D1-8165-A663DF87CBF1}" type="pres">
      <dgm:prSet presAssocID="{171B11E0-B368-44A4-9531-8C40EAF34EFC}" presName="sibTrans" presStyleCnt="0"/>
      <dgm:spPr/>
    </dgm:pt>
    <dgm:pt modelId="{5F3F1666-8F5E-4CAD-BD6C-91AC6AA0F196}" type="pres">
      <dgm:prSet presAssocID="{CEE24BB0-4191-4FEE-AF97-F92C73015391}" presName="node" presStyleLbl="alignAccFollowNode1" presStyleIdx="7" presStyleCnt="11" custScaleX="125302" custScaleY="99672" custLinFactX="3662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9315D84D-1868-4D85-8F9D-C64D2A457B8F}" type="pres">
      <dgm:prSet presAssocID="{20489593-D7C1-41F9-BDBA-F3CDF0518BA0}" presName="sibTrans" presStyleCnt="0"/>
      <dgm:spPr/>
    </dgm:pt>
    <dgm:pt modelId="{1A23FAC6-F96A-4653-AFF5-A6FB1FF3AAE4}" type="pres">
      <dgm:prSet presAssocID="{F56ACA85-66F6-4F55-B863-31EDED43A86E}" presName="node" presStyleLbl="alignAccFollowNode1" presStyleIdx="8" presStyleCnt="11" custScaleX="125302" custLinFactX="3662" custLinFactNeighborX="100000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73456B92-E542-4EA3-B222-92CF049727D8}" type="pres">
      <dgm:prSet presAssocID="{379DE4C7-DCB8-4B2E-BD63-3A423F542397}" presName="sibTrans" presStyleCnt="0"/>
      <dgm:spPr/>
    </dgm:pt>
    <dgm:pt modelId="{D483B0CE-68A7-41DB-AD5C-3CF64F0AB0E7}" type="pres">
      <dgm:prSet presAssocID="{D765B80E-0A57-4ECD-9A26-66BB9F47158E}" presName="node" presStyleLbl="alignAccFollowNode1" presStyleIdx="9" presStyleCnt="11" custScaleX="12530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  <dgm:pt modelId="{21298440-E88F-48B8-BA12-19D8DCAA055C}" type="pres">
      <dgm:prSet presAssocID="{EB322448-C0D8-40CA-B72D-C1DC42AE254D}" presName="sibTrans" presStyleCnt="0"/>
      <dgm:spPr/>
    </dgm:pt>
    <dgm:pt modelId="{80F78241-3F8B-41EE-864C-CCE88F64EA45}" type="pres">
      <dgm:prSet presAssocID="{80C5C056-13EF-4013-A341-3536009F4B78}" presName="node" presStyleLbl="alignAccFollowNode1" presStyleIdx="10" presStyleCnt="11" custScaleX="125302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kumimoji="1" lang="ja-JP" altLang="en-US"/>
        </a:p>
      </dgm:t>
    </dgm:pt>
  </dgm:ptLst>
  <dgm:cxnLst>
    <dgm:cxn modelId="{B2C6C047-4F5A-EC42-85E0-C44F913FBE31}" type="presOf" srcId="{D765B80E-0A57-4ECD-9A26-66BB9F47158E}" destId="{D483B0CE-68A7-41DB-AD5C-3CF64F0AB0E7}" srcOrd="0" destOrd="0" presId="urn:microsoft.com/office/officeart/2005/8/layout/lProcess3"/>
    <dgm:cxn modelId="{79736937-980D-4360-AA4B-D89E60820401}" srcId="{245608B1-CD2B-496A-958B-53AE7E79A0B3}" destId="{80C5C056-13EF-4013-A341-3536009F4B78}" srcOrd="10" destOrd="0" parTransId="{295C6FA4-5877-47C0-9DFB-7C2C8B66C24B}" sibTransId="{62876F87-410C-4C0C-B470-EE989BF307BD}"/>
    <dgm:cxn modelId="{6D17E5F4-7DF5-DD49-8471-C7E082560BC8}" type="presOf" srcId="{2A967CDC-9B62-4A10-818D-55EADF267620}" destId="{75475CD7-FF51-44C0-9691-BEF80AC519CE}" srcOrd="0" destOrd="0" presId="urn:microsoft.com/office/officeart/2005/8/layout/lProcess3"/>
    <dgm:cxn modelId="{9047F50A-20DE-1842-AA60-230A6D564B2B}" type="presOf" srcId="{9D2BF189-C1AC-487B-85A1-923B7D73AECC}" destId="{BA96BE00-02AC-4F89-8612-F43CCBFFF6BA}" srcOrd="0" destOrd="0" presId="urn:microsoft.com/office/officeart/2005/8/layout/lProcess3"/>
    <dgm:cxn modelId="{F7C3BDC0-3F66-F542-B176-1C6E62D4E79B}" type="presOf" srcId="{CEE24BB0-4191-4FEE-AF97-F92C73015391}" destId="{5F3F1666-8F5E-4CAD-BD6C-91AC6AA0F196}" srcOrd="0" destOrd="0" presId="urn:microsoft.com/office/officeart/2005/8/layout/lProcess3"/>
    <dgm:cxn modelId="{0DC8EC9C-EE60-624A-9849-4F5609F4D368}" type="presOf" srcId="{F56ACA85-66F6-4F55-B863-31EDED43A86E}" destId="{1A23FAC6-F96A-4653-AFF5-A6FB1FF3AAE4}" srcOrd="0" destOrd="0" presId="urn:microsoft.com/office/officeart/2005/8/layout/lProcess3"/>
    <dgm:cxn modelId="{2AF4500B-1D32-43E0-8A0B-1AABE9B80B03}" srcId="{245608B1-CD2B-496A-958B-53AE7E79A0B3}" destId="{2A967CDC-9B62-4A10-818D-55EADF267620}" srcOrd="0" destOrd="0" parTransId="{189B0297-E988-421F-9735-7E7A4CE7A63B}" sibTransId="{E4270404-81CE-4700-A25E-647525D05DCD}"/>
    <dgm:cxn modelId="{9BDCEB48-3892-4D55-BB55-0A6485F587CD}" srcId="{245608B1-CD2B-496A-958B-53AE7E79A0B3}" destId="{1502695F-57E7-4588-B628-9976E3DEBA27}" srcOrd="6" destOrd="0" parTransId="{8762811F-1742-4532-970B-D2AB663F22A9}" sibTransId="{171B11E0-B368-44A4-9531-8C40EAF34EFC}"/>
    <dgm:cxn modelId="{95632E28-6048-45B1-A44D-A1E64AB514E0}" srcId="{245608B1-CD2B-496A-958B-53AE7E79A0B3}" destId="{B56B1048-E46C-40C1-A9DE-785220A9E3A5}" srcOrd="5" destOrd="0" parTransId="{463D3074-4868-40E6-9A22-D60239483198}" sibTransId="{66B21873-487E-42B5-AACD-702958AC7925}"/>
    <dgm:cxn modelId="{086BF3DD-54C4-BE4D-BB39-498307A05A1B}" type="presOf" srcId="{245608B1-CD2B-496A-958B-53AE7E79A0B3}" destId="{5F60E046-56A6-4565-B6FC-6B2E2DF758E5}" srcOrd="0" destOrd="0" presId="urn:microsoft.com/office/officeart/2005/8/layout/lProcess3"/>
    <dgm:cxn modelId="{D90CE805-2AA5-E549-92D9-DD79E9E70FA1}" type="presOf" srcId="{06B26068-C353-43A1-ACE7-3865CA26482F}" destId="{13287E10-D9A4-4DB7-9BCE-DD367CB242F3}" srcOrd="0" destOrd="0" presId="urn:microsoft.com/office/officeart/2005/8/layout/lProcess3"/>
    <dgm:cxn modelId="{56489E6C-8DB3-49A8-9CE8-CB3B501E72C9}" srcId="{245608B1-CD2B-496A-958B-53AE7E79A0B3}" destId="{D765B80E-0A57-4ECD-9A26-66BB9F47158E}" srcOrd="9" destOrd="0" parTransId="{3C9FB5D7-0FAC-49ED-B611-1B8080DA6587}" sibTransId="{EB322448-C0D8-40CA-B72D-C1DC42AE254D}"/>
    <dgm:cxn modelId="{51D575F9-3A52-4C67-BA79-4BED73DEB711}" srcId="{245608B1-CD2B-496A-958B-53AE7E79A0B3}" destId="{6D4821D0-B7DF-4F82-BB91-E20B67BBA13D}" srcOrd="1" destOrd="0" parTransId="{7A06B33C-E72D-4672-A887-5117429DC629}" sibTransId="{1F91D60F-4F74-4B4A-B477-1018EC57FCB2}"/>
    <dgm:cxn modelId="{162B58F5-0040-5C4E-9A76-7E11AD9E19E4}" type="presOf" srcId="{1502695F-57E7-4588-B628-9976E3DEBA27}" destId="{68A55080-2F31-45EA-87F9-E464CEEFCA20}" srcOrd="0" destOrd="0" presId="urn:microsoft.com/office/officeart/2005/8/layout/lProcess3"/>
    <dgm:cxn modelId="{A2E07894-E955-47DF-9EC9-BF318C2EE49A}" srcId="{245608B1-CD2B-496A-958B-53AE7E79A0B3}" destId="{F32D2CFA-A4D4-4361-A396-BB580F589FD5}" srcOrd="4" destOrd="0" parTransId="{FE35EDAB-873E-44B9-BDC9-AE658BAE2590}" sibTransId="{3B68925F-3F2A-4F9E-8D4E-31AF3E42F90C}"/>
    <dgm:cxn modelId="{C18FF523-5365-49B9-B30A-35BF32570FC4}" srcId="{245608B1-CD2B-496A-958B-53AE7E79A0B3}" destId="{CEE24BB0-4191-4FEE-AF97-F92C73015391}" srcOrd="7" destOrd="0" parTransId="{F1C60DCB-78DF-427F-AFB7-DFC20CD6A3F6}" sibTransId="{20489593-D7C1-41F9-BDBA-F3CDF0518BA0}"/>
    <dgm:cxn modelId="{3A94A004-5456-4F84-9EE5-785042CE3F93}" srcId="{245608B1-CD2B-496A-958B-53AE7E79A0B3}" destId="{06B26068-C353-43A1-ACE7-3865CA26482F}" srcOrd="3" destOrd="0" parTransId="{95A4C8E1-23D8-42D0-A763-7B899DCD5529}" sibTransId="{EF87DBE8-1B5C-41C1-B41F-C48A4BF4A6E2}"/>
    <dgm:cxn modelId="{114F84F4-6BEF-CF42-B6F8-7B73C4C0FDCA}" type="presOf" srcId="{6D4821D0-B7DF-4F82-BB91-E20B67BBA13D}" destId="{64FA7DA8-FABD-460A-A06B-DBCFD0418890}" srcOrd="0" destOrd="0" presId="urn:microsoft.com/office/officeart/2005/8/layout/lProcess3"/>
    <dgm:cxn modelId="{F40851D0-ADF7-BA48-AE88-242C093A3C00}" type="presOf" srcId="{80C5C056-13EF-4013-A341-3536009F4B78}" destId="{80F78241-3F8B-41EE-864C-CCE88F64EA45}" srcOrd="0" destOrd="0" presId="urn:microsoft.com/office/officeart/2005/8/layout/lProcess3"/>
    <dgm:cxn modelId="{FF305112-1F87-5A4C-BF50-138653F611FA}" type="presOf" srcId="{CFD606B9-FD06-46C2-A5D9-CFF8EA179CA5}" destId="{626CB5B9-A896-470D-8854-CECEC4ED8579}" srcOrd="0" destOrd="0" presId="urn:microsoft.com/office/officeart/2005/8/layout/lProcess3"/>
    <dgm:cxn modelId="{2A370CC6-1A3C-42E1-B60E-A660371B7EF1}" srcId="{245608B1-CD2B-496A-958B-53AE7E79A0B3}" destId="{9D2BF189-C1AC-487B-85A1-923B7D73AECC}" srcOrd="2" destOrd="0" parTransId="{3BF575C0-25B3-4D53-A848-C5B17C9846F7}" sibTransId="{540F0772-FF2D-43F5-97BA-2C78F7116C80}"/>
    <dgm:cxn modelId="{E542758C-849F-4CE7-AF7F-D8D0B87CE66F}" srcId="{CFD606B9-FD06-46C2-A5D9-CFF8EA179CA5}" destId="{245608B1-CD2B-496A-958B-53AE7E79A0B3}" srcOrd="0" destOrd="0" parTransId="{1D848A70-E783-4D47-BF5D-2D8D41DC6FED}" sibTransId="{CE46BF14-1A57-40C4-A7EA-3C32F062BF93}"/>
    <dgm:cxn modelId="{45330E36-A3F1-674A-AC20-B0866BF26240}" type="presOf" srcId="{F32D2CFA-A4D4-4361-A396-BB580F589FD5}" destId="{3D1484C3-799A-4288-9A3B-12637FA61F40}" srcOrd="0" destOrd="0" presId="urn:microsoft.com/office/officeart/2005/8/layout/lProcess3"/>
    <dgm:cxn modelId="{CCAD3EA6-77B1-E747-8B26-737E87A29314}" type="presOf" srcId="{B56B1048-E46C-40C1-A9DE-785220A9E3A5}" destId="{60B55B63-3A0A-42B1-82D0-4BB6FB836565}" srcOrd="0" destOrd="0" presId="urn:microsoft.com/office/officeart/2005/8/layout/lProcess3"/>
    <dgm:cxn modelId="{C8D447BB-7E8F-4992-AF6D-2501D8714FA9}" srcId="{245608B1-CD2B-496A-958B-53AE7E79A0B3}" destId="{F56ACA85-66F6-4F55-B863-31EDED43A86E}" srcOrd="8" destOrd="0" parTransId="{F17A14F6-7C6B-440F-BD92-054BE27FB660}" sibTransId="{379DE4C7-DCB8-4B2E-BD63-3A423F542397}"/>
    <dgm:cxn modelId="{82A426A1-380D-5A4A-A42D-EEA4B5505ACA}" type="presParOf" srcId="{626CB5B9-A896-470D-8854-CECEC4ED8579}" destId="{E0D11A10-8960-45C7-8C13-AFFA3233C9E3}" srcOrd="0" destOrd="0" presId="urn:microsoft.com/office/officeart/2005/8/layout/lProcess3"/>
    <dgm:cxn modelId="{878BF0C6-8407-9D47-9C34-711331BB332A}" type="presParOf" srcId="{E0D11A10-8960-45C7-8C13-AFFA3233C9E3}" destId="{5F60E046-56A6-4565-B6FC-6B2E2DF758E5}" srcOrd="0" destOrd="0" presId="urn:microsoft.com/office/officeart/2005/8/layout/lProcess3"/>
    <dgm:cxn modelId="{4508A1F5-99F1-D641-AC00-FC1BA7593494}" type="presParOf" srcId="{E0D11A10-8960-45C7-8C13-AFFA3233C9E3}" destId="{09879C89-F42B-4AA5-8D64-DAEA5272CD62}" srcOrd="1" destOrd="0" presId="urn:microsoft.com/office/officeart/2005/8/layout/lProcess3"/>
    <dgm:cxn modelId="{6594510C-5303-AB49-AC92-84CD6AFA56EB}" type="presParOf" srcId="{E0D11A10-8960-45C7-8C13-AFFA3233C9E3}" destId="{75475CD7-FF51-44C0-9691-BEF80AC519CE}" srcOrd="2" destOrd="0" presId="urn:microsoft.com/office/officeart/2005/8/layout/lProcess3"/>
    <dgm:cxn modelId="{A7DE97C6-EC34-2041-BEAD-25937D224632}" type="presParOf" srcId="{E0D11A10-8960-45C7-8C13-AFFA3233C9E3}" destId="{CA4A8F84-E03B-46F2-AD86-44E1CFBA7236}" srcOrd="3" destOrd="0" presId="urn:microsoft.com/office/officeart/2005/8/layout/lProcess3"/>
    <dgm:cxn modelId="{437ECB02-5BCC-B748-9154-5F97D608A00F}" type="presParOf" srcId="{E0D11A10-8960-45C7-8C13-AFFA3233C9E3}" destId="{64FA7DA8-FABD-460A-A06B-DBCFD0418890}" srcOrd="4" destOrd="0" presId="urn:microsoft.com/office/officeart/2005/8/layout/lProcess3"/>
    <dgm:cxn modelId="{1DB74E3C-F2C3-7841-8AC8-01DD75E34ABB}" type="presParOf" srcId="{E0D11A10-8960-45C7-8C13-AFFA3233C9E3}" destId="{B2A4B8EE-2F6A-40F0-B337-34EA5FDC9CF0}" srcOrd="5" destOrd="0" presId="urn:microsoft.com/office/officeart/2005/8/layout/lProcess3"/>
    <dgm:cxn modelId="{C3C18AAD-8BD4-3B4A-9A87-57211882626F}" type="presParOf" srcId="{E0D11A10-8960-45C7-8C13-AFFA3233C9E3}" destId="{BA96BE00-02AC-4F89-8612-F43CCBFFF6BA}" srcOrd="6" destOrd="0" presId="urn:microsoft.com/office/officeart/2005/8/layout/lProcess3"/>
    <dgm:cxn modelId="{CD16F157-9431-2B40-BD3E-7880B011292A}" type="presParOf" srcId="{E0D11A10-8960-45C7-8C13-AFFA3233C9E3}" destId="{C3EDB114-B509-421C-9688-1BE2192E5AE3}" srcOrd="7" destOrd="0" presId="urn:microsoft.com/office/officeart/2005/8/layout/lProcess3"/>
    <dgm:cxn modelId="{CA27A454-7460-F846-B038-E3E964F665E2}" type="presParOf" srcId="{E0D11A10-8960-45C7-8C13-AFFA3233C9E3}" destId="{13287E10-D9A4-4DB7-9BCE-DD367CB242F3}" srcOrd="8" destOrd="0" presId="urn:microsoft.com/office/officeart/2005/8/layout/lProcess3"/>
    <dgm:cxn modelId="{0CE8F7CC-3EB0-4043-956D-74467566D5D5}" type="presParOf" srcId="{E0D11A10-8960-45C7-8C13-AFFA3233C9E3}" destId="{D8E837CF-032A-4AE6-8111-E8A78A816364}" srcOrd="9" destOrd="0" presId="urn:microsoft.com/office/officeart/2005/8/layout/lProcess3"/>
    <dgm:cxn modelId="{146CA102-5A8E-2A45-92F4-7BE19BE47881}" type="presParOf" srcId="{E0D11A10-8960-45C7-8C13-AFFA3233C9E3}" destId="{3D1484C3-799A-4288-9A3B-12637FA61F40}" srcOrd="10" destOrd="0" presId="urn:microsoft.com/office/officeart/2005/8/layout/lProcess3"/>
    <dgm:cxn modelId="{5E1D408A-1E4E-CA4C-BC1E-2136ED891C4B}" type="presParOf" srcId="{E0D11A10-8960-45C7-8C13-AFFA3233C9E3}" destId="{39380649-CB7F-4644-BFB1-3B806C1C8C4E}" srcOrd="11" destOrd="0" presId="urn:microsoft.com/office/officeart/2005/8/layout/lProcess3"/>
    <dgm:cxn modelId="{27D4E054-70D9-124E-93DE-23354CBDAA09}" type="presParOf" srcId="{E0D11A10-8960-45C7-8C13-AFFA3233C9E3}" destId="{60B55B63-3A0A-42B1-82D0-4BB6FB836565}" srcOrd="12" destOrd="0" presId="urn:microsoft.com/office/officeart/2005/8/layout/lProcess3"/>
    <dgm:cxn modelId="{5B01AEE3-E84E-9049-AD84-16CE42C40DBB}" type="presParOf" srcId="{E0D11A10-8960-45C7-8C13-AFFA3233C9E3}" destId="{47635B17-6DFE-4473-8425-4758B77EB98C}" srcOrd="13" destOrd="0" presId="urn:microsoft.com/office/officeart/2005/8/layout/lProcess3"/>
    <dgm:cxn modelId="{60611BE1-BE80-804F-B579-F4437AC2CB8E}" type="presParOf" srcId="{E0D11A10-8960-45C7-8C13-AFFA3233C9E3}" destId="{68A55080-2F31-45EA-87F9-E464CEEFCA20}" srcOrd="14" destOrd="0" presId="urn:microsoft.com/office/officeart/2005/8/layout/lProcess3"/>
    <dgm:cxn modelId="{C99CE4F4-756A-2D4F-A862-E40D96B8590B}" type="presParOf" srcId="{E0D11A10-8960-45C7-8C13-AFFA3233C9E3}" destId="{647D886F-165A-44D1-8165-A663DF87CBF1}" srcOrd="15" destOrd="0" presId="urn:microsoft.com/office/officeart/2005/8/layout/lProcess3"/>
    <dgm:cxn modelId="{477589A7-2042-7740-B1CF-A307977711DC}" type="presParOf" srcId="{E0D11A10-8960-45C7-8C13-AFFA3233C9E3}" destId="{5F3F1666-8F5E-4CAD-BD6C-91AC6AA0F196}" srcOrd="16" destOrd="0" presId="urn:microsoft.com/office/officeart/2005/8/layout/lProcess3"/>
    <dgm:cxn modelId="{DD4ADD5C-28DA-8842-AB70-E2E1AB1B2881}" type="presParOf" srcId="{E0D11A10-8960-45C7-8C13-AFFA3233C9E3}" destId="{9315D84D-1868-4D85-8F9D-C64D2A457B8F}" srcOrd="17" destOrd="0" presId="urn:microsoft.com/office/officeart/2005/8/layout/lProcess3"/>
    <dgm:cxn modelId="{F8DB84A7-CF84-8446-A25F-875BF2EAC686}" type="presParOf" srcId="{E0D11A10-8960-45C7-8C13-AFFA3233C9E3}" destId="{1A23FAC6-F96A-4653-AFF5-A6FB1FF3AAE4}" srcOrd="18" destOrd="0" presId="urn:microsoft.com/office/officeart/2005/8/layout/lProcess3"/>
    <dgm:cxn modelId="{3811851B-1B4B-AF44-80EE-D5A52D19EA31}" type="presParOf" srcId="{E0D11A10-8960-45C7-8C13-AFFA3233C9E3}" destId="{73456B92-E542-4EA3-B222-92CF049727D8}" srcOrd="19" destOrd="0" presId="urn:microsoft.com/office/officeart/2005/8/layout/lProcess3"/>
    <dgm:cxn modelId="{7A88C77C-5159-9441-8900-ED0983AEF7AA}" type="presParOf" srcId="{E0D11A10-8960-45C7-8C13-AFFA3233C9E3}" destId="{D483B0CE-68A7-41DB-AD5C-3CF64F0AB0E7}" srcOrd="20" destOrd="0" presId="urn:microsoft.com/office/officeart/2005/8/layout/lProcess3"/>
    <dgm:cxn modelId="{869E8FD8-CF7B-FE42-8C81-26CDEC24DCA1}" type="presParOf" srcId="{E0D11A10-8960-45C7-8C13-AFFA3233C9E3}" destId="{21298440-E88F-48B8-BA12-19D8DCAA055C}" srcOrd="21" destOrd="0" presId="urn:microsoft.com/office/officeart/2005/8/layout/lProcess3"/>
    <dgm:cxn modelId="{C161098C-625B-F847-836A-046717EE01BD}" type="presParOf" srcId="{E0D11A10-8960-45C7-8C13-AFFA3233C9E3}" destId="{80F78241-3F8B-41EE-864C-CCE88F64EA45}" srcOrd="22" destOrd="0" presId="urn:microsoft.com/office/officeart/2005/8/layout/l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0E046-56A6-4565-B6FC-6B2E2DF758E5}">
      <dsp:nvSpPr>
        <dsp:cNvPr id="0" name=""/>
        <dsp:cNvSpPr/>
      </dsp:nvSpPr>
      <dsp:spPr>
        <a:xfrm>
          <a:off x="388791" y="177"/>
          <a:ext cx="786781" cy="304614"/>
        </a:xfrm>
        <a:prstGeom prst="chevron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baseline="0" dirty="0">
              <a:solidFill>
                <a:sysClr val="window" lastClr="FFFFFF"/>
              </a:solidFill>
              <a:latin typeface="Calibri"/>
              <a:ea typeface="ＭＳ Ｐゴシック"/>
              <a:cs typeface="+mn-cs"/>
            </a:rPr>
            <a:t>2009</a:t>
          </a:r>
          <a:endParaRPr kumimoji="1" lang="ja-JP" altLang="en-US" sz="1600" kern="1200" baseline="0" dirty="0">
            <a:solidFill>
              <a:sysClr val="window" lastClr="FFFFFF"/>
            </a:solidFill>
            <a:latin typeface="Calibri"/>
            <a:ea typeface="ＭＳ Ｐゴシック"/>
            <a:cs typeface="+mn-cs"/>
          </a:endParaRPr>
        </a:p>
      </dsp:txBody>
      <dsp:txXfrm>
        <a:off x="541098" y="177"/>
        <a:ext cx="482167" cy="304614"/>
      </dsp:txXfrm>
    </dsp:sp>
    <dsp:sp modelId="{75475CD7-FF51-44C0-9691-BEF80AC519CE}">
      <dsp:nvSpPr>
        <dsp:cNvPr id="0" name=""/>
        <dsp:cNvSpPr/>
      </dsp:nvSpPr>
      <dsp:spPr>
        <a:xfrm>
          <a:off x="1091448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2010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1217863" y="26069"/>
        <a:ext cx="533951" cy="252830"/>
      </dsp:txXfrm>
    </dsp:sp>
    <dsp:sp modelId="{64FA7DA8-FABD-460A-A06B-DBCFD0418890}">
      <dsp:nvSpPr>
        <dsp:cNvPr id="0" name=""/>
        <dsp:cNvSpPr/>
      </dsp:nvSpPr>
      <dsp:spPr>
        <a:xfrm>
          <a:off x="1804608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2011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1931023" y="26069"/>
        <a:ext cx="533951" cy="252830"/>
      </dsp:txXfrm>
    </dsp:sp>
    <dsp:sp modelId="{BA96BE00-02AC-4F89-8612-F43CCBFFF6BA}">
      <dsp:nvSpPr>
        <dsp:cNvPr id="0" name=""/>
        <dsp:cNvSpPr/>
      </dsp:nvSpPr>
      <dsp:spPr>
        <a:xfrm>
          <a:off x="2525201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2012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2651616" y="26069"/>
        <a:ext cx="533951" cy="252830"/>
      </dsp:txXfrm>
    </dsp:sp>
    <dsp:sp modelId="{13287E10-D9A4-4DB7-9BCE-DD367CB242F3}">
      <dsp:nvSpPr>
        <dsp:cNvPr id="0" name=""/>
        <dsp:cNvSpPr/>
      </dsp:nvSpPr>
      <dsp:spPr>
        <a:xfrm>
          <a:off x="3245794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2013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3372209" y="26069"/>
        <a:ext cx="533951" cy="252830"/>
      </dsp:txXfrm>
    </dsp:sp>
    <dsp:sp modelId="{3D1484C3-799A-4288-9A3B-12637FA61F40}">
      <dsp:nvSpPr>
        <dsp:cNvPr id="0" name=""/>
        <dsp:cNvSpPr/>
      </dsp:nvSpPr>
      <dsp:spPr>
        <a:xfrm>
          <a:off x="3944079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2014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4070494" y="26069"/>
        <a:ext cx="533951" cy="252830"/>
      </dsp:txXfrm>
    </dsp:sp>
    <dsp:sp modelId="{60B55B63-3A0A-42B1-82D0-4BB6FB836565}">
      <dsp:nvSpPr>
        <dsp:cNvPr id="0" name=""/>
        <dsp:cNvSpPr/>
      </dsp:nvSpPr>
      <dsp:spPr>
        <a:xfrm>
          <a:off x="4657239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2015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4783654" y="26069"/>
        <a:ext cx="533951" cy="252830"/>
      </dsp:txXfrm>
    </dsp:sp>
    <dsp:sp modelId="{68A55080-2F31-45EA-87F9-E464CEEFCA20}">
      <dsp:nvSpPr>
        <dsp:cNvPr id="0" name=""/>
        <dsp:cNvSpPr/>
      </dsp:nvSpPr>
      <dsp:spPr>
        <a:xfrm>
          <a:off x="5370517" y="26069"/>
          <a:ext cx="786781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2016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5496932" y="26069"/>
        <a:ext cx="533951" cy="252830"/>
      </dsp:txXfrm>
    </dsp:sp>
    <dsp:sp modelId="{5F3F1666-8F5E-4CAD-BD6C-91AC6AA0F196}">
      <dsp:nvSpPr>
        <dsp:cNvPr id="0" name=""/>
        <dsp:cNvSpPr/>
      </dsp:nvSpPr>
      <dsp:spPr>
        <a:xfrm>
          <a:off x="6076247" y="26484"/>
          <a:ext cx="792002" cy="25200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pt-PT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2019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6202247" y="26484"/>
        <a:ext cx="540002" cy="252000"/>
      </dsp:txXfrm>
    </dsp:sp>
    <dsp:sp modelId="{1A23FAC6-F96A-4653-AFF5-A6FB1FF3AAE4}">
      <dsp:nvSpPr>
        <dsp:cNvPr id="0" name=""/>
        <dsp:cNvSpPr/>
      </dsp:nvSpPr>
      <dsp:spPr>
        <a:xfrm>
          <a:off x="6779760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6906175" y="26069"/>
        <a:ext cx="539172" cy="252830"/>
      </dsp:txXfrm>
    </dsp:sp>
    <dsp:sp modelId="{D483B0CE-68A7-41DB-AD5C-3CF64F0AB0E7}">
      <dsp:nvSpPr>
        <dsp:cNvPr id="0" name=""/>
        <dsp:cNvSpPr/>
      </dsp:nvSpPr>
      <dsp:spPr>
        <a:xfrm>
          <a:off x="7371635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===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7498050" y="26069"/>
        <a:ext cx="539172" cy="252830"/>
      </dsp:txXfrm>
    </dsp:sp>
    <dsp:sp modelId="{80F78241-3F8B-41EE-864C-CCE88F64EA45}">
      <dsp:nvSpPr>
        <dsp:cNvPr id="0" name=""/>
        <dsp:cNvSpPr/>
      </dsp:nvSpPr>
      <dsp:spPr>
        <a:xfrm>
          <a:off x="8075147" y="26069"/>
          <a:ext cx="792002" cy="252830"/>
        </a:xfrm>
        <a:prstGeom prst="chevron">
          <a:avLst/>
        </a:prstGeom>
        <a:solidFill>
          <a:srgbClr val="4F81BD">
            <a:alpha val="90000"/>
            <a:tint val="40000"/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Text" lastClr="0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16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ＭＳ Ｐゴシック"/>
              <a:cs typeface="+mn-cs"/>
            </a:rPr>
            <a:t>2030</a:t>
          </a:r>
          <a:endParaRPr kumimoji="1" lang="ja-JP" altLang="en-US" sz="16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ＭＳ Ｐゴシック"/>
            <a:cs typeface="+mn-cs"/>
          </a:endParaRPr>
        </a:p>
      </dsp:txBody>
      <dsp:txXfrm>
        <a:off x="8201562" y="26069"/>
        <a:ext cx="539172" cy="25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23701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r">
              <a:defRPr sz="1200"/>
            </a:lvl1pPr>
          </a:lstStyle>
          <a:p>
            <a:fld id="{6D05696C-5417-BD44-A2A7-2EB9D30F5FDB}" type="datetimeFigureOut">
              <a:rPr kumimoji="1" lang="ja-JP" altLang="en-US" smtClean="0"/>
              <a:pPr/>
              <a:t>4/18/16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5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23701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r">
              <a:defRPr sz="1200"/>
            </a:lvl1pPr>
          </a:lstStyle>
          <a:p>
            <a:fld id="{406F93FC-82A6-3E42-87D0-279DEA711D28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045738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5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623701" y="1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/>
          <a:lstStyle>
            <a:lvl1pPr algn="r">
              <a:defRPr sz="1200"/>
            </a:lvl1pPr>
          </a:lstStyle>
          <a:p>
            <a:fld id="{ECF677A4-B844-724E-9D51-A5674C6C2F83}" type="datetimeFigureOut">
              <a:rPr kumimoji="1" lang="ja-JP" altLang="en-US" smtClean="0"/>
              <a:pPr/>
              <a:t>4/18/16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11175"/>
            <a:ext cx="3397250" cy="2547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8" tIns="45655" rIns="91308" bIns="45655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92823" y="3228897"/>
            <a:ext cx="7942580" cy="3058954"/>
          </a:xfrm>
          <a:prstGeom prst="rect">
            <a:avLst/>
          </a:prstGeom>
        </p:spPr>
        <p:txBody>
          <a:bodyPr vert="horz" lIns="91308" tIns="45655" rIns="91308" bIns="4565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5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623701" y="6456612"/>
            <a:ext cx="4302230" cy="339884"/>
          </a:xfrm>
          <a:prstGeom prst="rect">
            <a:avLst/>
          </a:prstGeom>
        </p:spPr>
        <p:txBody>
          <a:bodyPr vert="horz" lIns="91308" tIns="45655" rIns="91308" bIns="45655" rtlCol="0" anchor="b"/>
          <a:lstStyle>
            <a:lvl1pPr algn="r">
              <a:defRPr sz="1200"/>
            </a:lvl1pPr>
          </a:lstStyle>
          <a:p>
            <a:fld id="{8EFB155A-C58E-8B42-B2E5-B7D391049FB4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20731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-3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9143391" cy="6857543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3712024" y="-21511"/>
            <a:ext cx="4528334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9262" y="2021195"/>
            <a:ext cx="3823492" cy="170216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19263" y="4421082"/>
            <a:ext cx="3823906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subtitle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8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7F4CA88-ADF2-1446-A252-C5B934983B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23228" y="5719968"/>
            <a:ext cx="1069534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February 13</a:t>
            </a:r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6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13513" y="1361782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8"/>
          <p:cNvCxnSpPr/>
          <p:nvPr userDrawn="1"/>
        </p:nvCxnSpPr>
        <p:spPr>
          <a:xfrm>
            <a:off x="1168400" y="1446213"/>
            <a:ext cx="7548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384210"/>
            <a:ext cx="7024744" cy="114300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51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3513" y="1361782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68933" y="1437720"/>
            <a:ext cx="754754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1" y="375733"/>
            <a:ext cx="7024744" cy="1143000"/>
          </a:xfrm>
        </p:spPr>
        <p:txBody>
          <a:bodyPr>
            <a:normAutofit/>
          </a:bodyPr>
          <a:lstStyle>
            <a:lvl1pPr>
              <a:defRPr sz="32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17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 userDrawn="1"/>
        </p:nvSpPr>
        <p:spPr>
          <a:xfrm>
            <a:off x="13512" y="1361780"/>
            <a:ext cx="8747257" cy="4855505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>
            <a:reflection stA="50000" endPos="17000" dist="12700" dir="5400000" sy="-100000" algn="bl" rotWithShape="0"/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168400" y="1446213"/>
            <a:ext cx="754856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text</a:t>
            </a:r>
            <a:r>
              <a:rPr lang="pt-PT" dirty="0" smtClean="0"/>
              <a:t> </a:t>
            </a:r>
            <a:r>
              <a:rPr lang="pt-PT" dirty="0" err="1" smtClean="0"/>
              <a:t>styles</a:t>
            </a:r>
            <a:endParaRPr lang="pt-PT" dirty="0" smtClean="0"/>
          </a:p>
          <a:p>
            <a:pPr lvl="1"/>
            <a:r>
              <a:rPr lang="pt-PT" dirty="0" err="1" smtClean="0"/>
              <a:t>Second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2"/>
            <a:r>
              <a:rPr lang="pt-PT" dirty="0" err="1" smtClean="0"/>
              <a:t>Third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3"/>
            <a:r>
              <a:rPr lang="pt-PT" dirty="0" err="1" smtClean="0"/>
              <a:t>Fourth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pt-PT" dirty="0" smtClean="0"/>
          </a:p>
          <a:p>
            <a:pPr lvl="4"/>
            <a:r>
              <a:rPr lang="pt-PT" dirty="0" err="1" smtClean="0"/>
              <a:t>Fifth</a:t>
            </a:r>
            <a:r>
              <a:rPr lang="pt-PT" dirty="0" smtClean="0"/>
              <a:t> </a:t>
            </a:r>
            <a:r>
              <a:rPr lang="pt-PT" dirty="0" err="1" smtClean="0"/>
              <a:t>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4210"/>
            <a:ext cx="7024744" cy="1143000"/>
          </a:xfrm>
        </p:spPr>
        <p:txBody>
          <a:bodyPr>
            <a:normAutofit/>
          </a:bodyPr>
          <a:lstStyle>
            <a:lvl1pPr>
              <a:defRPr sz="3600">
                <a:latin typeface="Calibri"/>
                <a:cs typeface="Calibri"/>
              </a:defRPr>
            </a:lvl1pPr>
          </a:lstStyle>
          <a:p>
            <a:r>
              <a:rPr lang="pt-PT" dirty="0" err="1" smtClean="0"/>
              <a:t>Click</a:t>
            </a:r>
            <a:r>
              <a:rPr lang="pt-PT" dirty="0" smtClean="0"/>
              <a:t> to </a:t>
            </a:r>
            <a:r>
              <a:rPr lang="pt-PT" dirty="0" err="1" smtClean="0"/>
              <a:t>edit</a:t>
            </a:r>
            <a:r>
              <a:rPr lang="pt-PT" dirty="0" smtClean="0"/>
              <a:t> </a:t>
            </a:r>
            <a:r>
              <a:rPr lang="pt-PT" dirty="0" err="1" smtClean="0"/>
              <a:t>Master</a:t>
            </a:r>
            <a:r>
              <a:rPr lang="pt-PT" dirty="0" smtClean="0"/>
              <a:t> </a:t>
            </a:r>
            <a:r>
              <a:rPr lang="pt-PT" dirty="0" err="1" smtClean="0"/>
              <a:t>title</a:t>
            </a:r>
            <a:r>
              <a:rPr lang="pt-PT" dirty="0" smtClean="0"/>
              <a:t> </a:t>
            </a:r>
            <a:r>
              <a:rPr lang="pt-PT" dirty="0" err="1" smtClean="0"/>
              <a:t>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362825" y="6216650"/>
            <a:ext cx="1239838" cy="495300"/>
          </a:xfrm>
        </p:spPr>
        <p:txBody>
          <a:bodyPr/>
          <a:lstStyle/>
          <a:p>
            <a:pPr lvl="0"/>
            <a:r>
              <a:rPr lang="pt-PT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‹1›</a:t>
            </a:r>
          </a:p>
        </p:txBody>
      </p:sp>
    </p:spTree>
    <p:extLst>
      <p:ext uri="{BB962C8B-B14F-4D97-AF65-F5344CB8AC3E}">
        <p14:creationId xmlns:p14="http://schemas.microsoft.com/office/powerpoint/2010/main" val="255771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1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PT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Click to edit Master text styles</a:t>
            </a:r>
          </a:p>
          <a:p>
            <a:pPr lvl="1"/>
            <a:r>
              <a:rPr lang="pt-PT" smtClean="0"/>
              <a:t>Second level</a:t>
            </a:r>
          </a:p>
          <a:p>
            <a:pPr lvl="2"/>
            <a:r>
              <a:rPr lang="pt-PT" smtClean="0"/>
              <a:t>Third level</a:t>
            </a:r>
          </a:p>
          <a:p>
            <a:pPr lvl="3"/>
            <a:r>
              <a:rPr lang="pt-PT" smtClean="0"/>
              <a:t>Fourth level</a:t>
            </a:r>
          </a:p>
          <a:p>
            <a:pPr lvl="4"/>
            <a:r>
              <a:rPr lang="pt-PT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2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7" y="224493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3-02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458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9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CapaMASA_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0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Text Box 11"/>
          <p:cNvSpPr txBox="1">
            <a:spLocks noChangeArrowheads="1"/>
          </p:cNvSpPr>
          <p:nvPr/>
        </p:nvSpPr>
        <p:spPr bwMode="auto">
          <a:xfrm>
            <a:off x="204788" y="3006725"/>
            <a:ext cx="51927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b="1" dirty="0">
                <a:latin typeface="Calibri" charset="0"/>
                <a:cs typeface="Calibri" charset="0"/>
              </a:rPr>
              <a:t> </a:t>
            </a:r>
            <a:r>
              <a:rPr lang="pt-PT" b="1" dirty="0" err="1" smtClean="0">
                <a:latin typeface="Calibri" charset="0"/>
                <a:cs typeface="Calibri" charset="0"/>
              </a:rPr>
              <a:t>ProSAVANA</a:t>
            </a:r>
            <a:r>
              <a:rPr lang="pt-PT" b="1" dirty="0" smtClean="0">
                <a:latin typeface="Calibri" charset="0"/>
                <a:cs typeface="Calibri" charset="0"/>
              </a:rPr>
              <a:t> estágio </a:t>
            </a:r>
            <a:r>
              <a:rPr lang="pt-PT" b="1" dirty="0" err="1" smtClean="0">
                <a:latin typeface="Calibri" charset="0"/>
                <a:cs typeface="Calibri" charset="0"/>
              </a:rPr>
              <a:t>actual</a:t>
            </a:r>
            <a:r>
              <a:rPr lang="pt-PT" b="1" dirty="0" smtClean="0">
                <a:latin typeface="Calibri" charset="0"/>
                <a:cs typeface="Calibri" charset="0"/>
              </a:rPr>
              <a:t> e perspectivas </a:t>
            </a:r>
          </a:p>
        </p:txBody>
      </p:sp>
      <p:sp>
        <p:nvSpPr>
          <p:cNvPr id="7171" name="Text Box 11"/>
          <p:cNvSpPr txBox="1">
            <a:spLocks noChangeArrowheads="1"/>
          </p:cNvSpPr>
          <p:nvPr/>
        </p:nvSpPr>
        <p:spPr bwMode="auto">
          <a:xfrm>
            <a:off x="2143934" y="5923113"/>
            <a:ext cx="48529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400" b="1" dirty="0" smtClean="0">
                <a:latin typeface="Calibri" charset="0"/>
                <a:cs typeface="Calibri" charset="0"/>
              </a:rPr>
              <a:t>Maputo, 19 de </a:t>
            </a:r>
            <a:r>
              <a:rPr lang="pt-PT" sz="1400" b="1" dirty="0" smtClean="0">
                <a:latin typeface="Calibri" charset="0"/>
                <a:cs typeface="Calibri" charset="0"/>
              </a:rPr>
              <a:t>Abril de  2016</a:t>
            </a:r>
            <a:endParaRPr lang="pt-PT" sz="1800" dirty="0"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6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076908" y="363264"/>
            <a:ext cx="7024744" cy="1143000"/>
          </a:xfrm>
        </p:spPr>
        <p:txBody>
          <a:bodyPr>
            <a:normAutofit/>
          </a:bodyPr>
          <a:lstStyle/>
          <a:p>
            <a:r>
              <a:rPr kumimoji="1" lang="pt-PT" altLang="ja-JP" sz="3200" dirty="0" smtClean="0"/>
              <a:t>II.3 Fases do ProSAVANA</a:t>
            </a:r>
            <a:endParaRPr kumimoji="1" lang="pt-PT" altLang="ja-JP" sz="3200" dirty="0"/>
          </a:p>
        </p:txBody>
      </p:sp>
      <p:graphicFrame>
        <p:nvGraphicFramePr>
          <p:cNvPr id="9" name="図表 8"/>
          <p:cNvGraphicFramePr/>
          <p:nvPr>
            <p:extLst>
              <p:ext uri="{D42A27DB-BD31-4B8C-83A1-F6EECF244321}">
                <p14:modId xmlns:p14="http://schemas.microsoft.com/office/powerpoint/2010/main" val="3280222354"/>
              </p:ext>
            </p:extLst>
          </p:nvPr>
        </p:nvGraphicFramePr>
        <p:xfrm>
          <a:off x="-108519" y="2018682"/>
          <a:ext cx="9255941" cy="30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ホームベース 9"/>
          <p:cNvSpPr/>
          <p:nvPr/>
        </p:nvSpPr>
        <p:spPr>
          <a:xfrm>
            <a:off x="1891561" y="2448164"/>
            <a:ext cx="4074362" cy="938666"/>
          </a:xfrm>
          <a:prstGeom prst="homePlat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kumimoji="0" lang="pt-PT" altLang="ja-JP" sz="1800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Projecto de Melhoria da Capacidade de Investigação e transferência de Tecnologia  (PI)</a:t>
            </a:r>
            <a:endParaRPr kumimoji="0" lang="pt-PT" altLang="ja-JP" sz="1800" b="1" kern="0" dirty="0">
              <a:solidFill>
                <a:prstClr val="white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11" name="ホームベース 10"/>
          <p:cNvSpPr/>
          <p:nvPr/>
        </p:nvSpPr>
        <p:spPr>
          <a:xfrm>
            <a:off x="3878617" y="3666823"/>
            <a:ext cx="2976397" cy="1145168"/>
          </a:xfrm>
          <a:prstGeom prst="homePlate">
            <a:avLst/>
          </a:prstGeom>
          <a:gradFill rotWithShape="1">
            <a:gsLst>
              <a:gs pos="0">
                <a:srgbClr val="F79646">
                  <a:shade val="51000"/>
                  <a:satMod val="130000"/>
                </a:srgbClr>
              </a:gs>
              <a:gs pos="80000">
                <a:srgbClr val="F79646">
                  <a:shade val="93000"/>
                  <a:satMod val="130000"/>
                </a:srgbClr>
              </a:gs>
              <a:gs pos="100000">
                <a:srgbClr val="F79646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defRPr/>
            </a:pPr>
            <a:r>
              <a:rPr kumimoji="0" lang="pt-PT" altLang="ja-JP" sz="1800" b="1" kern="0" dirty="0" smtClean="0">
                <a:solidFill>
                  <a:sysClr val="window" lastClr="FFFFFF"/>
                </a:solidFill>
                <a:latin typeface="Calibri"/>
                <a:ea typeface="ＭＳ Ｐゴシック"/>
                <a:cs typeface="Arial" pitchFamily="34" charset="0"/>
              </a:rPr>
              <a:t>Projecto de Extensão Agrária e Modelo de Desenvolvimento (PEM)</a:t>
            </a:r>
            <a:endParaRPr kumimoji="0" lang="pt-PT" altLang="ja-JP" sz="1800" b="1" kern="0" dirty="0">
              <a:solidFill>
                <a:sysClr val="window" lastClr="FFFFFF"/>
              </a:solidFill>
              <a:latin typeface="Calibri"/>
              <a:ea typeface="ＭＳ Ｐゴシック"/>
              <a:cs typeface="Arial" pitchFamily="34" charset="0"/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4544848" y="5152178"/>
            <a:ext cx="3909906" cy="792088"/>
          </a:xfrm>
          <a:prstGeom prst="homePlate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kumimoji="0" lang="pt-PT" altLang="ja-JP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Plano Director para o </a:t>
            </a:r>
            <a:r>
              <a:rPr kumimoji="0" lang="pt-PT" altLang="ja-JP" b="1" kern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Desenvolvimento Agrário  </a:t>
            </a:r>
            <a:r>
              <a:rPr kumimoji="0" lang="pt-PT" altLang="ja-JP" b="1" kern="0" dirty="0" smtClean="0">
                <a:solidFill>
                  <a:prstClr val="white"/>
                </a:solidFill>
                <a:latin typeface="Calibri"/>
                <a:ea typeface="ＭＳ Ｐゴシック"/>
                <a:cs typeface="Arial" pitchFamily="34" charset="0"/>
              </a:rPr>
              <a:t>(PD)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491" y="5434257"/>
            <a:ext cx="368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prstClr val="black"/>
                </a:solidFill>
                <a:latin typeface="Calibri"/>
                <a:cs typeface="Calibri"/>
              </a:rPr>
              <a:t>Estudos preparatórios para o Plano Director</a:t>
            </a:r>
            <a:endParaRPr lang="pt-PT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493819" y="5317562"/>
            <a:ext cx="18714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10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9903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III. Relevância do ProSAVANA no contexto actual do sector agrário</a:t>
            </a: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11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3520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561" y="2109391"/>
            <a:ext cx="8240897" cy="427670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PT" dirty="0" smtClean="0"/>
              <a:t>Alta densidade demográfica;</a:t>
            </a:r>
          </a:p>
          <a:p>
            <a:pPr algn="just"/>
            <a:r>
              <a:rPr lang="pt-PT" dirty="0" smtClean="0"/>
              <a:t>Alta taxa de crescimento da população; </a:t>
            </a:r>
          </a:p>
          <a:p>
            <a:pPr algn="just"/>
            <a:r>
              <a:rPr lang="pt-PT" dirty="0" smtClean="0"/>
              <a:t>Agricultura de subsistência;</a:t>
            </a:r>
          </a:p>
          <a:p>
            <a:pPr algn="just"/>
            <a:r>
              <a:rPr lang="pt-PT" dirty="0" smtClean="0"/>
              <a:t>Pouco acesso a tecnologias agrárias</a:t>
            </a:r>
          </a:p>
          <a:p>
            <a:pPr algn="just"/>
            <a:r>
              <a:rPr lang="pt-PT" dirty="0" smtClean="0"/>
              <a:t>Vias de acesso em condições deficitárias ou inexistente; </a:t>
            </a:r>
          </a:p>
          <a:p>
            <a:pPr algn="just"/>
            <a:r>
              <a:rPr lang="pt-PT" dirty="0" smtClean="0"/>
              <a:t>Dificuldades em acesso a </a:t>
            </a:r>
            <a:r>
              <a:rPr lang="pt-PT" dirty="0" err="1" smtClean="0"/>
              <a:t>insumos</a:t>
            </a:r>
            <a:r>
              <a:rPr lang="pt-PT" dirty="0" smtClean="0"/>
              <a:t> agrícolas; </a:t>
            </a:r>
          </a:p>
          <a:p>
            <a:pPr algn="just"/>
            <a:r>
              <a:rPr lang="pt-PT" dirty="0" smtClean="0"/>
              <a:t>Fraco acesso aos mercados; </a:t>
            </a:r>
          </a:p>
          <a:p>
            <a:pPr algn="just"/>
            <a:r>
              <a:rPr lang="pt-PT" dirty="0" smtClean="0"/>
              <a:t>Demanda local, regional e mundial por alimentos; </a:t>
            </a:r>
          </a:p>
          <a:p>
            <a:pPr algn="just"/>
            <a:r>
              <a:rPr lang="pt-PT" dirty="0" smtClean="0"/>
              <a:t>Desenvolvimento com enfoque na proteção e preservação ambiental; </a:t>
            </a:r>
          </a:p>
          <a:p>
            <a:pPr algn="just"/>
            <a:r>
              <a:rPr lang="pt-PT" dirty="0" smtClean="0"/>
              <a:t>Fraca capacidade do sector privado local; </a:t>
            </a:r>
          </a:p>
          <a:p>
            <a:pPr algn="just"/>
            <a:r>
              <a:rPr lang="pt-PT" dirty="0" smtClean="0"/>
              <a:t>Dificuldades em acesso a crédito; </a:t>
            </a:r>
          </a:p>
          <a:p>
            <a:pPr algn="just"/>
            <a:r>
              <a:rPr lang="pt-PT" dirty="0" smtClean="0"/>
              <a:t>Acesso e uso da terra. </a:t>
            </a:r>
          </a:p>
          <a:p>
            <a:pPr algn="just"/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5851" y="746194"/>
            <a:ext cx="7024744" cy="1143000"/>
          </a:xfrm>
        </p:spPr>
        <p:txBody>
          <a:bodyPr/>
          <a:lstStyle/>
          <a:p>
            <a:r>
              <a:rPr lang="pt-PT" dirty="0"/>
              <a:t>III. </a:t>
            </a:r>
            <a:r>
              <a:rPr lang="pt-PT" dirty="0" smtClean="0"/>
              <a:t>Alguns desafios do sector </a:t>
            </a:r>
            <a:br>
              <a:rPr lang="pt-PT" dirty="0" smtClean="0"/>
            </a:br>
            <a:r>
              <a:rPr lang="pt-PT" dirty="0" smtClean="0"/>
              <a:t>agrário a enfrentar 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172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IV. Os actores do ProSAVANA</a:t>
            </a: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84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162374"/>
              </p:ext>
            </p:extLst>
          </p:nvPr>
        </p:nvGraphicFramePr>
        <p:xfrm>
          <a:off x="248472" y="1882938"/>
          <a:ext cx="8450777" cy="4305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216"/>
                <a:gridCol w="6853561"/>
              </a:tblGrid>
              <a:tr h="493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Actores-Chave</a:t>
                      </a:r>
                      <a:endParaRPr kumimoji="1" lang="en-ZA" sz="14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ZA" sz="14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Papel</a:t>
                      </a:r>
                      <a:endParaRPr lang="en-ZA" sz="1400" dirty="0"/>
                    </a:p>
                  </a:txBody>
                  <a:tcPr/>
                </a:tc>
              </a:tr>
              <a:tr h="493801">
                <a:tc rowSpan="4">
                  <a:txBody>
                    <a:bodyPr/>
                    <a:lstStyle/>
                    <a:p>
                      <a:r>
                        <a:rPr lang="en-ZA" sz="1400" b="0" dirty="0" err="1" smtClean="0"/>
                        <a:t>Produtores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 produtores são os principais actores do desenvolvimento</a:t>
                      </a:r>
                      <a:r>
                        <a:rPr lang="en-US" altLang="ja-JP" sz="1400" dirty="0" smtClean="0"/>
                        <a:t>. </a:t>
                      </a:r>
                      <a:endParaRPr lang="en-ZA" altLang="ja-JP" sz="1400" dirty="0" smtClean="0"/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altLang="ja-JP" sz="1400" b="1" dirty="0" err="1" smtClean="0"/>
                        <a:t>Produtores</a:t>
                      </a:r>
                      <a:r>
                        <a:rPr lang="en-ZA" altLang="ja-JP" sz="1400" b="1" dirty="0" smtClean="0"/>
                        <a:t> de </a:t>
                      </a:r>
                      <a:r>
                        <a:rPr lang="en-ZA" altLang="ja-JP" sz="1400" b="1" dirty="0" err="1" smtClean="0"/>
                        <a:t>Pequena</a:t>
                      </a:r>
                      <a:r>
                        <a:rPr lang="en-ZA" altLang="ja-JP" sz="1400" b="1" dirty="0" smtClean="0"/>
                        <a:t> </a:t>
                      </a:r>
                      <a:r>
                        <a:rPr lang="en-ZA" altLang="ja-JP" sz="1400" b="1" dirty="0" err="1" smtClean="0"/>
                        <a:t>Escala</a:t>
                      </a:r>
                      <a:r>
                        <a:rPr lang="en-ZA" altLang="ja-JP" sz="1400" b="1" dirty="0" smtClean="0"/>
                        <a:t>: </a:t>
                      </a: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Melhorar a agricultura como membro de uma organização de produtores</a:t>
                      </a:r>
                      <a:endParaRPr kumimoji="1" lang="en-ZA" altLang="ja-JP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altLang="ja-JP" sz="1400" b="1" dirty="0" smtClean="0"/>
                        <a:t>Produtores de Média Escala</a:t>
                      </a:r>
                      <a:r>
                        <a:rPr lang="en-ZA" altLang="ja-JP" sz="1400" b="1" baseline="0" dirty="0" smtClean="0"/>
                        <a:t>: </a:t>
                      </a:r>
                      <a:r>
                        <a:rPr lang="en-ZA" altLang="ja-JP" sz="1400" b="0" baseline="0" dirty="0" smtClean="0"/>
                        <a:t>Melhorar a agricultura </a:t>
                      </a:r>
                      <a:r>
                        <a:rPr lang="pt-PT" altLang="ja-JP" sz="1400" b="0" baseline="0" dirty="0" smtClean="0"/>
                        <a:t>como </a:t>
                      </a:r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líderes da comunidade ou das organizações de p</a:t>
                      </a:r>
                      <a:r>
                        <a:rPr kumimoji="1" lang="en-ZA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rodutores</a:t>
                      </a:r>
                      <a:r>
                        <a:rPr kumimoji="1" lang="en-Z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ZA" sz="1400" dirty="0"/>
                    </a:p>
                  </a:txBody>
                  <a:tcPr/>
                </a:tc>
              </a:tr>
              <a:tr h="493801">
                <a:tc vMerge="1">
                  <a:txBody>
                    <a:bodyPr/>
                    <a:lstStyle/>
                    <a:p>
                      <a:endParaRPr lang="en-Z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altLang="ja-JP" sz="1400" b="1" dirty="0" err="1" smtClean="0"/>
                        <a:t>Produtores</a:t>
                      </a:r>
                      <a:r>
                        <a:rPr lang="en-ZA" altLang="ja-JP" sz="1400" b="1" dirty="0" smtClean="0"/>
                        <a:t> de Grande </a:t>
                      </a:r>
                      <a:r>
                        <a:rPr lang="en-ZA" altLang="ja-JP" sz="1400" b="1" dirty="0" err="1" smtClean="0"/>
                        <a:t>Escala</a:t>
                      </a:r>
                      <a:r>
                        <a:rPr lang="en-ZA" altLang="ja-JP" sz="1400" b="1" dirty="0" smtClean="0"/>
                        <a:t>:</a:t>
                      </a:r>
                      <a:r>
                        <a:rPr lang="en-ZA" altLang="ja-JP" sz="1400" b="1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Aplicar</a:t>
                      </a:r>
                      <a:r>
                        <a:rPr lang="en-ZA" altLang="ja-JP" sz="1400" b="0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esquemas</a:t>
                      </a:r>
                      <a:r>
                        <a:rPr lang="en-ZA" altLang="ja-JP" sz="1400" b="0" baseline="0" dirty="0" smtClean="0"/>
                        <a:t> de </a:t>
                      </a:r>
                      <a:r>
                        <a:rPr lang="en-ZA" altLang="ja-JP" sz="1400" b="0" baseline="0" dirty="0" err="1" smtClean="0"/>
                        <a:t>produção</a:t>
                      </a:r>
                      <a:r>
                        <a:rPr lang="en-ZA" altLang="ja-JP" sz="1400" b="0" baseline="0" dirty="0" smtClean="0"/>
                        <a:t> sob </a:t>
                      </a:r>
                      <a:r>
                        <a:rPr lang="en-ZA" altLang="ja-JP" sz="1400" b="0" baseline="0" dirty="0" err="1" smtClean="0"/>
                        <a:t>contrato</a:t>
                      </a:r>
                      <a:r>
                        <a:rPr lang="en-ZA" altLang="ja-JP" sz="1400" b="0" baseline="0" dirty="0" smtClean="0"/>
                        <a:t> </a:t>
                      </a:r>
                      <a:r>
                        <a:rPr lang="en-ZA" altLang="ja-JP" sz="1400" b="0" baseline="0" dirty="0" err="1" smtClean="0"/>
                        <a:t>envolvendo</a:t>
                      </a:r>
                      <a:r>
                        <a:rPr lang="en-ZA" altLang="ja-JP" sz="1400" b="0" baseline="0" dirty="0" smtClean="0"/>
                        <a:t> as </a:t>
                      </a:r>
                      <a:r>
                        <a:rPr lang="en-ZA" altLang="ja-JP" sz="1400" b="0" baseline="0" dirty="0" err="1" smtClean="0"/>
                        <a:t>comunidades</a:t>
                      </a:r>
                      <a:r>
                        <a:rPr lang="en-ZA" altLang="ja-JP" sz="1400" b="0" baseline="0" dirty="0" smtClean="0"/>
                        <a:t>.</a:t>
                      </a:r>
                      <a:endParaRPr lang="en-ZA" sz="1400" b="0" dirty="0"/>
                    </a:p>
                  </a:txBody>
                  <a:tcPr/>
                </a:tc>
              </a:tr>
              <a:tr h="1763573">
                <a:tc>
                  <a:txBody>
                    <a:bodyPr/>
                    <a:lstStyle/>
                    <a:p>
                      <a:r>
                        <a:rPr lang="en-ZA" sz="1400" b="0" dirty="0" err="1" smtClean="0"/>
                        <a:t>Instituições</a:t>
                      </a:r>
                      <a:r>
                        <a:rPr lang="en-ZA" sz="1400" b="0" dirty="0" smtClean="0"/>
                        <a:t> </a:t>
                      </a:r>
                      <a:r>
                        <a:rPr lang="en-ZA" sz="1400" b="0" dirty="0" err="1" smtClean="0"/>
                        <a:t>Públicas</a:t>
                      </a:r>
                      <a:endParaRPr lang="en-ZA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Criar condições favoráveis para que os produtores e o sector</a:t>
                      </a:r>
                    </a:p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privado local realizem suas actividades de maneira efectiva e eficiente;</a:t>
                      </a:r>
                    </a:p>
                    <a:p>
                      <a:endParaRPr kumimoji="1" lang="pt-BR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1" lang="pt-BR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Garantir o cumprimento da lei e a boa governança para evitar ameaças no desenvolvimento dos produtores locais.</a:t>
                      </a:r>
                    </a:p>
                    <a:p>
                      <a:r>
                        <a:rPr lang="en-US" sz="1400" baseline="0" dirty="0" smtClean="0"/>
                        <a:t>  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128834" y="622537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914400"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IV. O </a:t>
            </a:r>
            <a:r>
              <a:rPr lang="en-US" altLang="ja-JP" dirty="0" err="1"/>
              <a:t>Papel</a:t>
            </a:r>
            <a:r>
              <a:rPr lang="en-US" altLang="ja-JP" dirty="0"/>
              <a:t> dos </a:t>
            </a:r>
            <a:r>
              <a:rPr lang="en-US" altLang="ja-JP" dirty="0" err="1"/>
              <a:t>Actores-</a:t>
            </a:r>
            <a:r>
              <a:rPr lang="en-US" altLang="ja-JP" dirty="0" err="1" smtClean="0"/>
              <a:t>Chave</a:t>
            </a:r>
            <a:endParaRPr lang="en-ZA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170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4595819"/>
              </p:ext>
            </p:extLst>
          </p:nvPr>
        </p:nvGraphicFramePr>
        <p:xfrm>
          <a:off x="106646" y="2091183"/>
          <a:ext cx="8750766" cy="4164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503"/>
                <a:gridCol w="7003263"/>
              </a:tblGrid>
              <a:tr h="649659">
                <a:tc>
                  <a:txBody>
                    <a:bodyPr/>
                    <a:lstStyle/>
                    <a:p>
                      <a:pPr algn="ctr"/>
                      <a:r>
                        <a:rPr lang="en-ZA" sz="1700" dirty="0" err="1" smtClean="0"/>
                        <a:t>Actores</a:t>
                      </a:r>
                      <a:r>
                        <a:rPr lang="en-ZA" sz="1700" dirty="0" smtClean="0"/>
                        <a:t>- </a:t>
                      </a:r>
                      <a:r>
                        <a:rPr lang="en-ZA" sz="1700" dirty="0" err="1" smtClean="0"/>
                        <a:t>Chave</a:t>
                      </a:r>
                      <a:endParaRPr lang="en-ZA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ZA" sz="17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Papel</a:t>
                      </a:r>
                      <a:endParaRPr kumimoji="1" lang="en-ZA" sz="1700" b="1" i="0" u="none" strike="noStrike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925764">
                <a:tc>
                  <a:txBody>
                    <a:bodyPr/>
                    <a:lstStyle/>
                    <a:p>
                      <a:r>
                        <a:rPr lang="en-ZA" sz="1700" b="0" dirty="0" smtClean="0"/>
                        <a:t>Sector </a:t>
                      </a:r>
                      <a:r>
                        <a:rPr lang="en-ZA" sz="1700" b="0" dirty="0" err="1" smtClean="0"/>
                        <a:t>Privado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pt-BR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Desenvolver acções que apoiem a implementação das atividades dos produtores</a:t>
                      </a: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1201868">
                <a:tc>
                  <a:txBody>
                    <a:bodyPr/>
                    <a:lstStyle/>
                    <a:p>
                      <a:r>
                        <a:rPr lang="en-ZA" sz="1700" b="0" dirty="0" err="1" smtClean="0"/>
                        <a:t>Sociedade</a:t>
                      </a:r>
                      <a:r>
                        <a:rPr lang="en-ZA" sz="1700" b="0" dirty="0" smtClean="0"/>
                        <a:t> Civil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Apoiar</a:t>
                      </a: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elaboração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intervenções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para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impulsionar</a:t>
                      </a:r>
                      <a:r>
                        <a:rPr lang="en-US" sz="1700" baseline="0" dirty="0" smtClean="0"/>
                        <a:t> a </a:t>
                      </a:r>
                      <a:r>
                        <a:rPr lang="en-US" sz="1700" baseline="0" dirty="0" err="1" smtClean="0"/>
                        <a:t>agricultura</a:t>
                      </a:r>
                      <a:r>
                        <a:rPr lang="en-US" sz="1700" baseline="0" dirty="0" smtClean="0"/>
                        <a:t> familiar; </a:t>
                      </a:r>
                      <a:r>
                        <a:rPr lang="en-US" sz="1700" dirty="0" err="1" smtClean="0"/>
                        <a:t>atuar</a:t>
                      </a:r>
                      <a:r>
                        <a:rPr lang="en-US" sz="1700" baseline="0" dirty="0" smtClean="0"/>
                        <a:t> com </a:t>
                      </a:r>
                      <a:r>
                        <a:rPr lang="en-US" sz="1700" baseline="0" dirty="0" err="1" smtClean="0"/>
                        <a:t>parceiro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monitoria</a:t>
                      </a:r>
                      <a:r>
                        <a:rPr lang="en-US" sz="1700" baseline="0" dirty="0" smtClean="0"/>
                        <a:t> e </a:t>
                      </a:r>
                      <a:r>
                        <a:rPr lang="en-US" sz="1700" baseline="0" dirty="0" err="1" smtClean="0"/>
                        <a:t>avaliação</a:t>
                      </a:r>
                      <a:r>
                        <a:rPr lang="en-US" sz="1700" baseline="0" dirty="0" smtClean="0"/>
                        <a:t> do Plano Director, </a:t>
                      </a:r>
                      <a:r>
                        <a:rPr lang="en-US" sz="1700" baseline="0" dirty="0" err="1" smtClean="0"/>
                        <a:t>apoiar</a:t>
                      </a:r>
                      <a:r>
                        <a:rPr lang="en-US" sz="1700" baseline="0" dirty="0" smtClean="0"/>
                        <a:t> o </a:t>
                      </a:r>
                      <a:r>
                        <a:rPr lang="en-US" sz="1700" baseline="0" dirty="0" err="1" smtClean="0"/>
                        <a:t>processo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consulta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às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comunidades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bem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como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na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solução</a:t>
                      </a:r>
                      <a:r>
                        <a:rPr lang="en-US" sz="1700" baseline="0" dirty="0" smtClean="0"/>
                        <a:t> de </a:t>
                      </a:r>
                      <a:r>
                        <a:rPr lang="en-US" sz="1700" baseline="0" dirty="0" err="1" smtClean="0"/>
                        <a:t>eventuais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conflitos</a:t>
                      </a:r>
                      <a:r>
                        <a:rPr lang="en-US" sz="1700" baseline="0" dirty="0" smtClean="0"/>
                        <a:t>. </a:t>
                      </a:r>
                    </a:p>
                    <a:p>
                      <a:endParaRPr lang="en-ZA" sz="1700" dirty="0"/>
                    </a:p>
                  </a:txBody>
                  <a:tcPr/>
                </a:tc>
              </a:tr>
              <a:tr h="1201868">
                <a:tc>
                  <a:txBody>
                    <a:bodyPr/>
                    <a:lstStyle/>
                    <a:p>
                      <a:r>
                        <a:rPr lang="en-ZA" sz="1700" b="0" dirty="0" err="1" smtClean="0"/>
                        <a:t>Parceiros</a:t>
                      </a:r>
                      <a:r>
                        <a:rPr lang="en-ZA" sz="1700" b="0" dirty="0" smtClean="0"/>
                        <a:t> de </a:t>
                      </a:r>
                      <a:r>
                        <a:rPr lang="en-ZA" sz="1700" b="0" dirty="0" err="1" smtClean="0"/>
                        <a:t>desenvolvimento</a:t>
                      </a:r>
                      <a:endParaRPr lang="en-ZA" sz="1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700" dirty="0" err="1" smtClean="0"/>
                        <a:t>Participar</a:t>
                      </a:r>
                      <a:r>
                        <a:rPr lang="en-ZA" sz="1700" dirty="0" smtClean="0"/>
                        <a:t> </a:t>
                      </a:r>
                      <a:r>
                        <a:rPr lang="en-ZA" sz="1700" dirty="0" err="1" smtClean="0"/>
                        <a:t>na</a:t>
                      </a:r>
                      <a:r>
                        <a:rPr lang="en-ZA" sz="1700" dirty="0" smtClean="0"/>
                        <a:t> </a:t>
                      </a:r>
                      <a:r>
                        <a:rPr lang="en-ZA" sz="1700" dirty="0" err="1" smtClean="0"/>
                        <a:t>implementação</a:t>
                      </a:r>
                      <a:r>
                        <a:rPr lang="en-ZA" sz="1700" dirty="0" smtClean="0"/>
                        <a:t> e co-</a:t>
                      </a:r>
                      <a:r>
                        <a:rPr lang="en-ZA" sz="1700" dirty="0" err="1" smtClean="0"/>
                        <a:t>financiamento</a:t>
                      </a:r>
                      <a:r>
                        <a:rPr lang="en-ZA" sz="1700" dirty="0" smtClean="0"/>
                        <a:t> do Plano Director.</a:t>
                      </a:r>
                    </a:p>
                    <a:p>
                      <a:endParaRPr lang="en-ZA" sz="1700" dirty="0" smtClean="0"/>
                    </a:p>
                    <a:p>
                      <a:endParaRPr lang="en-ZA" sz="17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1078707" y="689385"/>
            <a:ext cx="8229600" cy="8367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defTabSz="914400">
              <a:spcBef>
                <a:spcPct val="0"/>
              </a:spcBef>
              <a:buNone/>
              <a:defRPr sz="320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ja-JP" dirty="0" smtClean="0"/>
              <a:t>IV.1. O </a:t>
            </a:r>
            <a:r>
              <a:rPr lang="en-US" altLang="ja-JP" dirty="0" err="1"/>
              <a:t>Papel</a:t>
            </a:r>
            <a:r>
              <a:rPr lang="en-US" altLang="ja-JP" dirty="0"/>
              <a:t> dos </a:t>
            </a:r>
            <a:r>
              <a:rPr lang="en-US" altLang="ja-JP" dirty="0" err="1"/>
              <a:t>Actores-</a:t>
            </a:r>
            <a:r>
              <a:rPr lang="en-US" altLang="ja-JP" dirty="0" err="1" smtClean="0"/>
              <a:t>Chave</a:t>
            </a:r>
            <a:r>
              <a:rPr lang="en-US" altLang="ja-JP" dirty="0" smtClean="0"/>
              <a:t> </a:t>
            </a:r>
            <a:r>
              <a:rPr lang="en-US" altLang="ja-JP" sz="2500" dirty="0" smtClean="0"/>
              <a:t>(Cont.)</a:t>
            </a:r>
            <a:endParaRPr lang="en-ZA" sz="25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8532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6380" y="2193900"/>
            <a:ext cx="8428562" cy="397541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 err="1" smtClean="0"/>
              <a:t>Consultas</a:t>
            </a:r>
            <a:r>
              <a:rPr lang="en-US" dirty="0" smtClean="0"/>
              <a:t> e </a:t>
            </a:r>
            <a:r>
              <a:rPr lang="en-US" dirty="0" err="1" smtClean="0"/>
              <a:t>contactos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formulação</a:t>
            </a:r>
            <a:r>
              <a:rPr lang="en-US" dirty="0" smtClean="0"/>
              <a:t> do </a:t>
            </a:r>
            <a:r>
              <a:rPr lang="en-US" dirty="0" err="1" smtClean="0"/>
              <a:t>Programa</a:t>
            </a:r>
            <a:r>
              <a:rPr lang="en-US" dirty="0" smtClean="0"/>
              <a:t> (2011 – 2012);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Encontros</a:t>
            </a:r>
            <a:r>
              <a:rPr lang="en-US" dirty="0" smtClean="0"/>
              <a:t> de </a:t>
            </a:r>
            <a:r>
              <a:rPr lang="en-US" dirty="0" err="1" smtClean="0"/>
              <a:t>partilha</a:t>
            </a:r>
            <a:r>
              <a:rPr lang="en-US" dirty="0" smtClean="0"/>
              <a:t> da </a:t>
            </a:r>
            <a:r>
              <a:rPr lang="en-US" dirty="0" err="1" smtClean="0"/>
              <a:t>informação</a:t>
            </a:r>
            <a:r>
              <a:rPr lang="en-US" dirty="0" smtClean="0"/>
              <a:t> e </a:t>
            </a:r>
            <a:r>
              <a:rPr lang="en-US" dirty="0" err="1" smtClean="0"/>
              <a:t>colecta</a:t>
            </a:r>
            <a:r>
              <a:rPr lang="en-US" dirty="0" smtClean="0"/>
              <a:t> de </a:t>
            </a:r>
            <a:r>
              <a:rPr lang="en-US" dirty="0" err="1" smtClean="0"/>
              <a:t>contribuições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projectos</a:t>
            </a:r>
            <a:r>
              <a:rPr lang="en-US" dirty="0" smtClean="0"/>
              <a:t> (2012 – 2014);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Auscultações</a:t>
            </a:r>
            <a:r>
              <a:rPr lang="en-US" dirty="0" smtClean="0"/>
              <a:t> </a:t>
            </a:r>
            <a:r>
              <a:rPr lang="en-US" dirty="0" err="1" smtClean="0"/>
              <a:t>aos</a:t>
            </a:r>
            <a:r>
              <a:rPr lang="en-US" dirty="0" smtClean="0"/>
              <a:t> </a:t>
            </a:r>
            <a:r>
              <a:rPr lang="en-US" dirty="0" err="1" smtClean="0"/>
              <a:t>níveis</a:t>
            </a:r>
            <a:r>
              <a:rPr lang="en-US" dirty="0" smtClean="0"/>
              <a:t> </a:t>
            </a:r>
            <a:r>
              <a:rPr lang="en-US" dirty="0" err="1" smtClean="0"/>
              <a:t>distritais</a:t>
            </a:r>
            <a:r>
              <a:rPr lang="en-US" dirty="0" smtClean="0"/>
              <a:t>, </a:t>
            </a:r>
            <a:r>
              <a:rPr lang="en-US" dirty="0" err="1" smtClean="0"/>
              <a:t>provinciais</a:t>
            </a:r>
            <a:r>
              <a:rPr lang="en-US" dirty="0" smtClean="0"/>
              <a:t> e </a:t>
            </a:r>
            <a:r>
              <a:rPr lang="en-US" dirty="0" err="1" smtClean="0"/>
              <a:t>nacional</a:t>
            </a:r>
            <a:r>
              <a:rPr lang="en-US" dirty="0" smtClean="0"/>
              <a:t> (</a:t>
            </a:r>
            <a:r>
              <a:rPr lang="en-US" dirty="0" err="1" smtClean="0"/>
              <a:t>Maio</a:t>
            </a:r>
            <a:r>
              <a:rPr lang="en-US" dirty="0" smtClean="0"/>
              <a:t> – </a:t>
            </a:r>
            <a:r>
              <a:rPr lang="en-US" dirty="0" err="1" smtClean="0"/>
              <a:t>Junho</a:t>
            </a:r>
            <a:r>
              <a:rPr lang="en-US" dirty="0" smtClean="0"/>
              <a:t> 2015); 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err="1" smtClean="0"/>
              <a:t>Estabelecimento</a:t>
            </a:r>
            <a:r>
              <a:rPr lang="en-US" dirty="0" smtClean="0"/>
              <a:t> do </a:t>
            </a:r>
            <a:r>
              <a:rPr lang="en-US" dirty="0" err="1" smtClean="0"/>
              <a:t>Mecanismo</a:t>
            </a:r>
            <a:r>
              <a:rPr lang="en-US" dirty="0" smtClean="0"/>
              <a:t> de </a:t>
            </a:r>
            <a:r>
              <a:rPr lang="en-US" dirty="0" err="1" smtClean="0"/>
              <a:t>Coordenação</a:t>
            </a:r>
            <a:r>
              <a:rPr lang="en-US" dirty="0" smtClean="0"/>
              <a:t> da </a:t>
            </a:r>
            <a:r>
              <a:rPr lang="en-US" dirty="0" err="1" smtClean="0"/>
              <a:t>Sociedade</a:t>
            </a:r>
            <a:r>
              <a:rPr lang="en-US" dirty="0" smtClean="0"/>
              <a:t> Civil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ProSAVANA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Fev</a:t>
            </a:r>
            <a:r>
              <a:rPr lang="en-US" dirty="0" smtClean="0"/>
              <a:t>. 2016) </a:t>
            </a:r>
          </a:p>
          <a:p>
            <a:pPr lvl="2" algn="just"/>
            <a:r>
              <a:rPr lang="en-US" dirty="0" err="1" smtClean="0"/>
              <a:t>Estabelecimento</a:t>
            </a:r>
            <a:r>
              <a:rPr lang="en-US" dirty="0" smtClean="0"/>
              <a:t> do </a:t>
            </a:r>
            <a:r>
              <a:rPr lang="en-US" dirty="0" err="1" smtClean="0"/>
              <a:t>Grupo</a:t>
            </a:r>
            <a:r>
              <a:rPr lang="en-US" dirty="0" smtClean="0"/>
              <a:t> </a:t>
            </a:r>
            <a:r>
              <a:rPr lang="en-US" dirty="0" err="1" smtClean="0"/>
              <a:t>Técnico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discussão</a:t>
            </a:r>
            <a:r>
              <a:rPr lang="en-US" dirty="0" smtClean="0"/>
              <a:t>, </a:t>
            </a:r>
            <a:r>
              <a:rPr lang="en-US" dirty="0" err="1" smtClean="0"/>
              <a:t>revisão</a:t>
            </a:r>
            <a:r>
              <a:rPr lang="en-US" dirty="0" smtClean="0"/>
              <a:t> e </a:t>
            </a:r>
            <a:r>
              <a:rPr lang="en-US" dirty="0" err="1" smtClean="0"/>
              <a:t>finalização</a:t>
            </a:r>
            <a:r>
              <a:rPr lang="en-US" dirty="0" smtClean="0"/>
              <a:t> do Plano Director (a </a:t>
            </a:r>
            <a:r>
              <a:rPr lang="en-US" dirty="0" err="1" smtClean="0"/>
              <a:t>partir</a:t>
            </a:r>
            <a:r>
              <a:rPr lang="en-US" dirty="0" smtClean="0"/>
              <a:t> de Mar. 2016).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IV.2. </a:t>
            </a:r>
            <a:r>
              <a:rPr lang="en-US" dirty="0" err="1" smtClean="0"/>
              <a:t>Articulação</a:t>
            </a:r>
            <a:r>
              <a:rPr lang="en-US" dirty="0" smtClean="0"/>
              <a:t> com as OSC </a:t>
            </a:r>
            <a:r>
              <a:rPr lang="en-US" dirty="0" err="1" smtClean="0"/>
              <a:t>Nacionais</a:t>
            </a:r>
            <a:endParaRPr lang="en-US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4642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V. Desafios</a:t>
            </a: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747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45345" y="2177405"/>
            <a:ext cx="8280113" cy="3975413"/>
          </a:xfrm>
        </p:spPr>
        <p:txBody>
          <a:bodyPr>
            <a:normAutofit/>
          </a:bodyPr>
          <a:lstStyle/>
          <a:p>
            <a:pPr algn="just"/>
            <a:r>
              <a:rPr lang="en-ZA" dirty="0" smtClean="0"/>
              <a:t>Ainda se regista certa resistência ao nível de Maputo; </a:t>
            </a:r>
          </a:p>
          <a:p>
            <a:pPr algn="just"/>
            <a:endParaRPr lang="en-ZA" dirty="0" smtClean="0"/>
          </a:p>
          <a:p>
            <a:pPr algn="just"/>
            <a:r>
              <a:rPr lang="en-ZA" dirty="0" smtClean="0"/>
              <a:t>Melhorar as relações com as OSC dos país parceiros (Japão e Brasil); </a:t>
            </a:r>
          </a:p>
          <a:p>
            <a:pPr algn="just"/>
            <a:endParaRPr lang="en-ZA" dirty="0" smtClean="0"/>
          </a:p>
          <a:p>
            <a:pPr algn="just"/>
            <a:r>
              <a:rPr lang="en-ZA" dirty="0" smtClean="0"/>
              <a:t>Melhoria da comunicação com as OSC Nacionais; </a:t>
            </a:r>
          </a:p>
          <a:p>
            <a:pPr algn="just"/>
            <a:endParaRPr lang="en-ZA" dirty="0"/>
          </a:p>
          <a:p>
            <a:pPr algn="just"/>
            <a:r>
              <a:rPr lang="en-ZA" dirty="0" smtClean="0"/>
              <a:t>Apoio na facilitação da interação com as organizações que manifestam resistência ao Programa.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IV. </a:t>
            </a:r>
            <a:r>
              <a:rPr lang="en-US" dirty="0" err="1" smtClean="0"/>
              <a:t>Desafios</a:t>
            </a:r>
            <a:endParaRPr lang="en-ZA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18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55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1143001" y="2386015"/>
            <a:ext cx="460692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pt-PT" sz="2800" b="1" cap="all" dirty="0" smtClean="0">
                <a:solidFill>
                  <a:srgbClr val="117634"/>
                </a:solidFill>
                <a:latin typeface="+mj-lt"/>
                <a:ea typeface="+mj-ea"/>
                <a:cs typeface="Calibri"/>
              </a:rPr>
              <a:t>MUITO OBRIGADO</a:t>
            </a:r>
            <a:endParaRPr lang="pt-PT" sz="2800" b="1" cap="all" dirty="0">
              <a:solidFill>
                <a:srgbClr val="117634"/>
              </a:solidFill>
              <a:latin typeface="+mj-lt"/>
              <a:ea typeface="+mj-ea"/>
              <a:cs typeface="Calibri"/>
            </a:endParaRPr>
          </a:p>
          <a:p>
            <a:pPr algn="ctr" eaLnBrk="1" hangingPunct="1">
              <a:defRPr/>
            </a:pPr>
            <a:endParaRPr lang="pt-PT" sz="4400" b="1" dirty="0">
              <a:latin typeface="Calibri" charset="0"/>
            </a:endParaRPr>
          </a:p>
          <a:p>
            <a:pPr algn="ctr" eaLnBrk="1" hangingPunct="1">
              <a:defRPr/>
            </a:pPr>
            <a:endParaRPr lang="pt-PT" sz="4400" b="1" dirty="0">
              <a:latin typeface="Calibri" charset="0"/>
            </a:endParaRPr>
          </a:p>
          <a:p>
            <a:pPr algn="ctr" eaLnBrk="1" hangingPunct="1">
              <a:defRPr/>
            </a:pPr>
            <a:endParaRPr lang="en-US" altLang="ja-JP" sz="4400" b="1" dirty="0">
              <a:latin typeface="Calibri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915988" y="2970272"/>
            <a:ext cx="4833938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</a:rPr>
              <a:t>prosavana@prosavana.gov.mz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5263" y="6196014"/>
            <a:ext cx="8736012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900" b="1" cap="all" dirty="0">
                <a:solidFill>
                  <a:srgbClr val="117634"/>
                </a:solidFill>
                <a:latin typeface="+mj-lt"/>
                <a:ea typeface="+mj-ea"/>
                <a:cs typeface="Calibri"/>
              </a:rPr>
              <a:t>“PELA PRODUTIVIDADE AGRÁRIA, SEGURANÇA ALIMENTAR E GERAÇÃO DE RIQUEZA”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219" y="4210306"/>
            <a:ext cx="1342626" cy="163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3"/>
          <a:stretch>
            <a:fillRect/>
          </a:stretch>
        </p:blipFill>
        <p:spPr bwMode="auto">
          <a:xfrm>
            <a:off x="4648202" y="4210306"/>
            <a:ext cx="1328737" cy="163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8" y="4210308"/>
            <a:ext cx="1846963" cy="156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r="2922"/>
          <a:stretch>
            <a:fillRect/>
          </a:stretch>
        </p:blipFill>
        <p:spPr bwMode="auto">
          <a:xfrm>
            <a:off x="5976939" y="4236838"/>
            <a:ext cx="1643062" cy="153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" r="3102" b="3966"/>
          <a:stretch>
            <a:fillRect/>
          </a:stretch>
        </p:blipFill>
        <p:spPr bwMode="auto">
          <a:xfrm>
            <a:off x="7558912" y="4236836"/>
            <a:ext cx="1372364" cy="1554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1" r="2"/>
          <a:stretch>
            <a:fillRect/>
          </a:stretch>
        </p:blipFill>
        <p:spPr bwMode="auto">
          <a:xfrm>
            <a:off x="3219403" y="4210306"/>
            <a:ext cx="1428798" cy="158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424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829699"/>
            <a:ext cx="7024744" cy="4379988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ZA" b="1" dirty="0" smtClean="0">
                <a:solidFill>
                  <a:schemeClr val="tx1"/>
                </a:solidFill>
              </a:rPr>
              <a:t>I.	</a:t>
            </a:r>
            <a:r>
              <a:rPr lang="en-ZA" b="1" dirty="0" err="1" smtClean="0">
                <a:solidFill>
                  <a:schemeClr val="tx1"/>
                </a:solidFill>
              </a:rPr>
              <a:t>Contextualização</a:t>
            </a:r>
            <a:endParaRPr lang="en-ZA" b="1" dirty="0">
              <a:solidFill>
                <a:schemeClr val="tx1"/>
              </a:solidFill>
            </a:endParaRPr>
          </a:p>
          <a:p>
            <a:pPr marL="446088" indent="-446088">
              <a:buAutoNum type="romanUcPeriod"/>
            </a:pPr>
            <a:endParaRPr lang="en-ZA" sz="2400" b="1" dirty="0" smtClean="0">
              <a:solidFill>
                <a:schemeClr val="tx1"/>
              </a:solidFill>
            </a:endParaRPr>
          </a:p>
          <a:p>
            <a:pPr marL="446088" indent="-446088">
              <a:buNone/>
            </a:pPr>
            <a:r>
              <a:rPr lang="en-ZA" sz="2400" b="1" dirty="0" smtClean="0">
                <a:solidFill>
                  <a:schemeClr val="tx1"/>
                </a:solidFill>
              </a:rPr>
              <a:t>II. 	Visão, Missão, Objectivos e Fases do ProSAVANA</a:t>
            </a:r>
          </a:p>
          <a:p>
            <a:pPr marL="446088" indent="-446088">
              <a:buNone/>
            </a:pPr>
            <a:endParaRPr lang="en-ZA" sz="2400" b="1" dirty="0" smtClean="0">
              <a:solidFill>
                <a:schemeClr val="tx1"/>
              </a:solidFill>
            </a:endParaRPr>
          </a:p>
          <a:p>
            <a:pPr marL="446088" indent="-446088">
              <a:buNone/>
            </a:pPr>
            <a:r>
              <a:rPr lang="en-ZA" sz="2400" b="1" dirty="0" smtClean="0">
                <a:solidFill>
                  <a:schemeClr val="tx1"/>
                </a:solidFill>
              </a:rPr>
              <a:t>III. 	</a:t>
            </a:r>
            <a:r>
              <a:rPr lang="en-ZA" b="1" dirty="0"/>
              <a:t>Relevância do ProSAVANA no contexto actual do sector agrário</a:t>
            </a:r>
            <a:endParaRPr lang="en-ZA" sz="2400" b="1" dirty="0" smtClean="0">
              <a:solidFill>
                <a:schemeClr val="tx1"/>
              </a:solidFill>
            </a:endParaRPr>
          </a:p>
          <a:p>
            <a:pPr marL="446088" indent="-446088">
              <a:buNone/>
            </a:pPr>
            <a:endParaRPr lang="en-ZA" sz="2400" b="1" dirty="0" smtClean="0">
              <a:solidFill>
                <a:schemeClr val="tx1"/>
              </a:solidFill>
            </a:endParaRPr>
          </a:p>
          <a:p>
            <a:pPr marL="446088" indent="-446088">
              <a:buNone/>
            </a:pPr>
            <a:r>
              <a:rPr lang="en-ZA" b="1" dirty="0" smtClean="0">
                <a:solidFill>
                  <a:schemeClr val="tx1"/>
                </a:solidFill>
              </a:rPr>
              <a:t>IV.  Os </a:t>
            </a:r>
            <a:r>
              <a:rPr lang="en-ZA" b="1" dirty="0">
                <a:solidFill>
                  <a:schemeClr val="tx1"/>
                </a:solidFill>
              </a:rPr>
              <a:t>actores do ProSAVANA</a:t>
            </a:r>
          </a:p>
          <a:p>
            <a:pPr marL="514350" indent="-514350">
              <a:buAutoNum type="romanUcPeriod" startAt="4"/>
            </a:pPr>
            <a:endParaRPr lang="en-ZA" b="1" dirty="0">
              <a:solidFill>
                <a:schemeClr val="tx1"/>
              </a:solidFill>
            </a:endParaRPr>
          </a:p>
          <a:p>
            <a:pPr marL="446088" indent="-446088">
              <a:buNone/>
            </a:pPr>
            <a:r>
              <a:rPr lang="en-ZA" b="1" dirty="0" smtClean="0">
                <a:solidFill>
                  <a:schemeClr val="tx1"/>
                </a:solidFill>
              </a:rPr>
              <a:t>V.  Desafios </a:t>
            </a:r>
            <a:endParaRPr lang="en-ZA" b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b">
            <a:normAutofit/>
          </a:bodyPr>
          <a:lstStyle/>
          <a:p>
            <a:r>
              <a:rPr lang="en-ZA" sz="3200" dirty="0" err="1"/>
              <a:t>Estrutura</a:t>
            </a:r>
            <a:r>
              <a:rPr lang="en-ZA" sz="3200" dirty="0"/>
              <a:t> de </a:t>
            </a:r>
            <a:r>
              <a:rPr lang="en-ZA" sz="3200" dirty="0" err="1"/>
              <a:t>Apresentação</a:t>
            </a:r>
            <a:endParaRPr lang="en-ZA" sz="3200" dirty="0"/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2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0999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493" y="2323653"/>
            <a:ext cx="7712024" cy="3959889"/>
          </a:xfrm>
        </p:spPr>
        <p:txBody>
          <a:bodyPr>
            <a:normAutofit/>
          </a:bodyPr>
          <a:lstStyle/>
          <a:p>
            <a:pPr marL="68580" indent="0" algn="just">
              <a:lnSpc>
                <a:spcPct val="125000"/>
              </a:lnSpc>
              <a:buNone/>
            </a:pPr>
            <a:r>
              <a:rPr lang="pt-PT" sz="2000" dirty="0" err="1" smtClean="0">
                <a:solidFill>
                  <a:srgbClr val="000000"/>
                </a:solidFill>
              </a:rPr>
              <a:t>ProSAVANA</a:t>
            </a:r>
            <a:r>
              <a:rPr lang="pt-PT" sz="2000" dirty="0" smtClean="0">
                <a:solidFill>
                  <a:srgbClr val="000000"/>
                </a:solidFill>
              </a:rPr>
              <a:t> é um </a:t>
            </a:r>
            <a:r>
              <a:rPr lang="pt-PT" sz="2000" b="1" dirty="0" smtClean="0">
                <a:solidFill>
                  <a:srgbClr val="000000"/>
                </a:solidFill>
              </a:rPr>
              <a:t>Programa </a:t>
            </a:r>
            <a:r>
              <a:rPr lang="pt-PT" sz="2000" dirty="0" smtClean="0">
                <a:solidFill>
                  <a:srgbClr val="000000"/>
                </a:solidFill>
              </a:rPr>
              <a:t>do Governo de Moçambique, implementado pelo Ministério da Agricultura e Segurança Alimentar (MASA), com o apoio dos Governos do Japão e do Brasil, através de investimentos em: </a:t>
            </a:r>
          </a:p>
          <a:p>
            <a:pPr lvl="1">
              <a:buFont typeface="Wingdings 2" charset="0"/>
              <a:buChar char=""/>
            </a:pPr>
            <a:r>
              <a:rPr lang="pt-PT" sz="2000" dirty="0" smtClean="0">
                <a:latin typeface="Calibri" charset="0"/>
              </a:rPr>
              <a:t>Tecnologia</a:t>
            </a:r>
            <a:r>
              <a:rPr lang="pt-PT" sz="2000" dirty="0">
                <a:latin typeface="Calibri" charset="0"/>
              </a:rPr>
              <a:t>, </a:t>
            </a:r>
          </a:p>
          <a:p>
            <a:pPr lvl="1">
              <a:buFont typeface="Wingdings 2" charset="0"/>
              <a:buChar char=""/>
            </a:pPr>
            <a:r>
              <a:rPr lang="pt-PT" sz="2000" dirty="0">
                <a:latin typeface="Calibri" charset="0"/>
              </a:rPr>
              <a:t>Inovação;</a:t>
            </a:r>
          </a:p>
          <a:p>
            <a:pPr lvl="1">
              <a:buFont typeface="Wingdings 2" charset="0"/>
              <a:buChar char=""/>
            </a:pPr>
            <a:r>
              <a:rPr lang="pt-PT" sz="2000" dirty="0" smtClean="0">
                <a:latin typeface="Calibri" charset="0"/>
              </a:rPr>
              <a:t>Infraestruturas.</a:t>
            </a:r>
            <a:r>
              <a:rPr lang="pt-PT" sz="2000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endParaRPr lang="pt-PT" sz="32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3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4004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 txBox="1">
            <a:spLocks/>
          </p:cNvSpPr>
          <p:nvPr/>
        </p:nvSpPr>
        <p:spPr bwMode="auto">
          <a:xfrm>
            <a:off x="1076326" y="2052640"/>
            <a:ext cx="7642225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39763" indent="-2730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69850" indent="0" algn="just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</a:pP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Operacionaliza o Plano </a:t>
            </a:r>
            <a:r>
              <a:rPr kumimoji="0" lang="pt-PT" altLang="ja-JP" sz="2000" dirty="0" err="1">
                <a:solidFill>
                  <a:srgbClr val="3E3D2D"/>
                </a:solidFill>
                <a:latin typeface="Calibri" charset="0"/>
              </a:rPr>
              <a:t>Esratégico</a:t>
            </a: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 para o Desenvolvimento do Sector Agrário </a:t>
            </a:r>
            <a:r>
              <a:rPr kumimoji="0" lang="pt-PT" altLang="ja-JP" sz="2000" dirty="0" smtClean="0">
                <a:solidFill>
                  <a:srgbClr val="3E3D2D"/>
                </a:solidFill>
                <a:latin typeface="Calibri" charset="0"/>
              </a:rPr>
              <a:t>(</a:t>
            </a:r>
            <a:r>
              <a:rPr kumimoji="0" lang="pt-PT" altLang="ja-JP" sz="2000" dirty="0">
                <a:solidFill>
                  <a:srgbClr val="3E3D2D"/>
                </a:solidFill>
                <a:latin typeface="Calibri" charset="0"/>
              </a:rPr>
              <a:t>PEDSA – 2011/2020), </a:t>
            </a:r>
            <a:r>
              <a:rPr kumimoji="0" lang="pt-PT" sz="2000" dirty="0">
                <a:solidFill>
                  <a:srgbClr val="3E3D2D"/>
                </a:solidFill>
                <a:latin typeface="Calibri" charset="0"/>
              </a:rPr>
              <a:t>assente em 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4 Pilares</a:t>
            </a:r>
            <a:r>
              <a:rPr kumimoji="0" lang="pt-PT" sz="2000" dirty="0">
                <a:solidFill>
                  <a:srgbClr val="3E3D2D"/>
                </a:solidFill>
                <a:latin typeface="Calibri" charset="0"/>
              </a:rPr>
              <a:t>: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endParaRPr kumimoji="0" lang="pt-PT" sz="2000" dirty="0" smtClean="0">
              <a:solidFill>
                <a:srgbClr val="3E3D2D"/>
              </a:solidFill>
              <a:latin typeface="Calibri" charset="0"/>
            </a:endParaRP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Produção e Produtividade 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Acesso aos Mercados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Uso Sustentável dos Recursos Naturais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Char char=""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  <a:cs typeface="ＭＳ Ｐゴシック" charset="0"/>
              </a:rPr>
              <a:t>Desenvolvimento Institucional</a:t>
            </a:r>
          </a:p>
          <a:p>
            <a:pPr defTabSz="91440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None/>
            </a:pPr>
            <a:endParaRPr kumimoji="0" lang="pt-PT" sz="2000" dirty="0" smtClean="0">
              <a:solidFill>
                <a:srgbClr val="3E3D2D"/>
              </a:solidFill>
              <a:latin typeface="Calibri" charset="0"/>
            </a:endParaRPr>
          </a:p>
          <a:p>
            <a:pPr defTabSz="914400"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4C600"/>
              </a:buClr>
              <a:buSzPct val="76000"/>
              <a:buFont typeface="Wingdings 2" charset="0"/>
              <a:buNone/>
            </a:pP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Seis Corredores de Desenvolvimento Agrário: Maputo, Limpopo, Beira, Vale do Zambeze, </a:t>
            </a:r>
            <a:r>
              <a:rPr kumimoji="0" lang="pt-PT" sz="2000" b="1" dirty="0" err="1" smtClean="0">
                <a:solidFill>
                  <a:srgbClr val="3E3D2D"/>
                </a:solidFill>
                <a:latin typeface="Calibri" charset="0"/>
              </a:rPr>
              <a:t>Nacala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 e </a:t>
            </a:r>
            <a:r>
              <a:rPr kumimoji="0" lang="pt-PT" sz="2000" dirty="0" err="1" smtClean="0">
                <a:solidFill>
                  <a:srgbClr val="3E3D2D"/>
                </a:solidFill>
                <a:latin typeface="Calibri" charset="0"/>
              </a:rPr>
              <a:t>Pemba-Lichinga</a:t>
            </a:r>
            <a:r>
              <a:rPr kumimoji="0" lang="pt-PT" sz="2000" dirty="0" smtClean="0">
                <a:solidFill>
                  <a:srgbClr val="3E3D2D"/>
                </a:solidFill>
                <a:latin typeface="Calibri" charset="0"/>
              </a:rPr>
              <a:t>.</a:t>
            </a: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4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059168" y="349416"/>
            <a:ext cx="7024744" cy="1143000"/>
          </a:xfrm>
        </p:spPr>
        <p:txBody>
          <a:bodyPr>
            <a:normAutofit/>
          </a:bodyPr>
          <a:lstStyle/>
          <a:p>
            <a:r>
              <a:rPr lang="pt-PT" sz="3200" dirty="0" smtClean="0"/>
              <a:t>I. </a:t>
            </a:r>
            <a:r>
              <a:rPr lang="pt-PT" sz="3200" dirty="0" err="1" smtClean="0"/>
              <a:t>ProSAVANA</a:t>
            </a:r>
            <a:r>
              <a:rPr lang="pt-PT" sz="3200" dirty="0" smtClean="0"/>
              <a:t>: Contextualização</a:t>
            </a:r>
            <a:r>
              <a:rPr lang="pt-PT" sz="2000" dirty="0" smtClean="0"/>
              <a:t> (</a:t>
            </a:r>
            <a:r>
              <a:rPr lang="pt-PT" sz="2000" dirty="0" err="1" smtClean="0"/>
              <a:t>Cont</a:t>
            </a:r>
            <a:r>
              <a:rPr lang="pt-PT" sz="2000" dirty="0" smtClean="0"/>
              <a:t>.)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200231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4"/>
          <p:cNvSpPr>
            <a:spLocks noGrp="1"/>
          </p:cNvSpPr>
          <p:nvPr>
            <p:ph type="title"/>
          </p:nvPr>
        </p:nvSpPr>
        <p:spPr>
          <a:xfrm>
            <a:off x="1059482" y="544996"/>
            <a:ext cx="6577012" cy="1395481"/>
          </a:xfrm>
        </p:spPr>
        <p:txBody>
          <a:bodyPr>
            <a:normAutofit/>
          </a:bodyPr>
          <a:lstStyle/>
          <a:p>
            <a:pPr eaLnBrk="1" hangingPunct="1"/>
            <a:r>
              <a:rPr lang="pt-PT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Contextualização (</a:t>
            </a:r>
            <a:r>
              <a:rPr lang="pt-PT" altLang="en-US" sz="3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pt-PT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): </a:t>
            </a:r>
            <a:br>
              <a:rPr lang="pt-PT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PT" altLang="en-US" sz="30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Área de Estudo </a:t>
            </a:r>
            <a:r>
              <a:rPr lang="pt-PT" altLang="en-US" sz="30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ProSAVANA</a:t>
            </a:r>
            <a:endParaRPr lang="en-US" altLang="en-US" sz="30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45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5" y="3987800"/>
            <a:ext cx="28321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794" y="1552142"/>
            <a:ext cx="608965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4452938"/>
            <a:ext cx="27686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32089" y="2279055"/>
            <a:ext cx="35242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altLang="ja-JP" dirty="0" smtClean="0">
                <a:solidFill>
                  <a:schemeClr val="accent1">
                    <a:lumMod val="75000"/>
                  </a:schemeClr>
                </a:solidFill>
              </a:rPr>
              <a:t>Abrange </a:t>
            </a:r>
            <a:r>
              <a:rPr lang="pt-PT" altLang="ja-JP" dirty="0">
                <a:solidFill>
                  <a:schemeClr val="accent1">
                    <a:lumMod val="75000"/>
                  </a:schemeClr>
                </a:solidFill>
              </a:rPr>
              <a:t>os paralelos 13</a:t>
            </a:r>
            <a:r>
              <a:rPr lang="pt-PT" altLang="ja-JP" baseline="5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PT" altLang="ja-JP" dirty="0">
                <a:solidFill>
                  <a:schemeClr val="accent1">
                    <a:lumMod val="75000"/>
                  </a:schemeClr>
                </a:solidFill>
              </a:rPr>
              <a:t>S a 17</a:t>
            </a:r>
            <a:r>
              <a:rPr lang="pt-PT" altLang="ja-JP" baseline="50000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pt-PT" altLang="ja-JP" dirty="0">
                <a:solidFill>
                  <a:schemeClr val="accent1">
                    <a:lumMod val="75000"/>
                  </a:schemeClr>
                </a:solidFill>
              </a:rPr>
              <a:t>S, e incluí as províncias de  Cabo Delgado, Nampula, Niassa, Zambézia e Tete. 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5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344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3627439" y="2401890"/>
            <a:ext cx="4625975" cy="2078037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600" b="1" dirty="0" smtClean="0">
                <a:ea typeface="+mj-ea"/>
              </a:rPr>
              <a:t/>
            </a:r>
            <a:br>
              <a:rPr lang="en-US" sz="2600" b="1" dirty="0" smtClean="0">
                <a:ea typeface="+mj-ea"/>
              </a:rPr>
            </a:br>
            <a:r>
              <a:rPr lang="en-ZA" sz="2600" b="1" dirty="0" smtClean="0"/>
              <a:t>II. Visão, Missão, Objectivos e Fases do ProSAVANA</a:t>
            </a:r>
            <a:br>
              <a:rPr lang="en-ZA" sz="2600" b="1" dirty="0" smtClean="0"/>
            </a:br>
            <a:endParaRPr lang="pt-PT" sz="2600" b="1" dirty="0"/>
          </a:p>
        </p:txBody>
      </p:sp>
      <p:pic>
        <p:nvPicPr>
          <p:cNvPr id="18434" name="Picture 2" descr="ProSAVANA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788" y="846138"/>
            <a:ext cx="41322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6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328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143654" y="1987507"/>
            <a:ext cx="5047862" cy="641937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9094" y="2932431"/>
            <a:ext cx="8248184" cy="583477"/>
          </a:xfrm>
          <a:prstGeom prst="round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29094" y="3672603"/>
            <a:ext cx="8324430" cy="583477"/>
          </a:xfrm>
          <a:prstGeom prst="roundRect">
            <a:avLst/>
          </a:prstGeom>
          <a:solidFill>
            <a:schemeClr val="bg1">
              <a:lumMod val="85000"/>
              <a:alpha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45374" y="5741942"/>
            <a:ext cx="2834763" cy="450817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444" y="4437817"/>
            <a:ext cx="7562569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 rot="8100000">
            <a:off x="1476105" y="5585217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/>
          <p:cNvSpPr/>
          <p:nvPr/>
        </p:nvSpPr>
        <p:spPr>
          <a:xfrm rot="8100000">
            <a:off x="3861340" y="5558755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/>
        </p:nvSpPr>
        <p:spPr>
          <a:xfrm rot="8100000">
            <a:off x="7265688" y="5581045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Triangle 11"/>
          <p:cNvSpPr/>
          <p:nvPr/>
        </p:nvSpPr>
        <p:spPr>
          <a:xfrm rot="8100000">
            <a:off x="4366068" y="4308366"/>
            <a:ext cx="411866" cy="411866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8100000">
            <a:off x="4366068" y="2726495"/>
            <a:ext cx="411866" cy="411866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492245" y="5740224"/>
            <a:ext cx="2596921" cy="452535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8100000">
            <a:off x="5506921" y="5558754"/>
            <a:ext cx="316094" cy="299180"/>
          </a:xfrm>
          <a:prstGeom prst="rtTriangle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3421" y="3671831"/>
            <a:ext cx="7924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500" b="1" dirty="0" smtClean="0">
                <a:solidFill>
                  <a:srgbClr val="008000"/>
                </a:solidFill>
                <a:cs typeface="Arial" pitchFamily="34" charset="0"/>
              </a:rPr>
              <a:t>Missão 2: Gerar emprego através de investimentos agrários e do desenvolvimento de cadeias de valor</a:t>
            </a:r>
            <a:endParaRPr lang="pt-PT" altLang="ja-JP" sz="15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76817" y="1920659"/>
            <a:ext cx="5047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Visão:</a:t>
            </a:r>
            <a:r>
              <a:rPr lang="pt-PT" altLang="ja-JP" sz="19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Melhorar as condições de vida da população do Corredor de Nacala</a:t>
            </a:r>
          </a:p>
          <a:p>
            <a:endParaRPr lang="pt-PT" dirty="0"/>
          </a:p>
        </p:txBody>
      </p:sp>
      <p:sp>
        <p:nvSpPr>
          <p:cNvPr id="18" name="TextBox 17"/>
          <p:cNvSpPr txBox="1"/>
          <p:nvPr/>
        </p:nvSpPr>
        <p:spPr>
          <a:xfrm>
            <a:off x="755444" y="4437817"/>
            <a:ext cx="75625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3000" b="1" dirty="0" smtClean="0">
                <a:solidFill>
                  <a:srgbClr val="008000"/>
                </a:solidFill>
                <a:cs typeface="Arial" pitchFamily="34" charset="0"/>
              </a:rPr>
              <a:t>FORTALECIMENTO DA </a:t>
            </a:r>
          </a:p>
          <a:p>
            <a:pPr algn="ctr"/>
            <a:r>
              <a:rPr lang="pt-PT" altLang="ja-JP" sz="3000" b="1" dirty="0" smtClean="0">
                <a:solidFill>
                  <a:srgbClr val="008000"/>
                </a:solidFill>
                <a:cs typeface="Arial" pitchFamily="34" charset="0"/>
              </a:rPr>
              <a:t>AGRICULTURA FAMILIAR</a:t>
            </a:r>
            <a:endParaRPr lang="ja-JP" altLang="en-US" sz="30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5946" y="5761692"/>
            <a:ext cx="2834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 GOVERNO</a:t>
            </a:r>
            <a:endParaRPr lang="pt-PT" altLang="ja-JP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53422" y="2895245"/>
            <a:ext cx="82690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008000"/>
                </a:solidFill>
                <a:cs typeface="Arial" pitchFamily="34" charset="0"/>
              </a:rPr>
              <a:t>Missão 1: Melhorar e modernizar a agricultura com vista ao aumento da produtividade e produção e diversificação da produção agrária</a:t>
            </a:r>
            <a:endParaRPr lang="pt-PT" altLang="ja-JP" sz="1600" b="1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94313" y="5741940"/>
            <a:ext cx="277910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 SECTOR PRIVADO</a:t>
            </a:r>
            <a:endParaRPr lang="pt-PT" altLang="ja-JP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071290" y="614477"/>
            <a:ext cx="7024744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pt-BR" altLang="ja-JP" sz="3000" dirty="0" smtClean="0"/>
              <a:t>II. </a:t>
            </a:r>
            <a:r>
              <a:rPr lang="pt-BR" altLang="ja-JP" sz="3000" dirty="0"/>
              <a:t>Visão e </a:t>
            </a:r>
            <a:r>
              <a:rPr lang="pt-BR" altLang="ja-JP" sz="3200" dirty="0"/>
              <a:t>Missões</a:t>
            </a:r>
            <a:r>
              <a:rPr lang="pt-BR" altLang="ja-JP" sz="3000" dirty="0"/>
              <a:t> do ProSAVANA</a:t>
            </a:r>
            <a:endParaRPr lang="pt-PT" sz="3000" dirty="0"/>
          </a:p>
        </p:txBody>
      </p:sp>
      <p:sp>
        <p:nvSpPr>
          <p:cNvPr id="2" name="正方形/長方形 1"/>
          <p:cNvSpPr/>
          <p:nvPr/>
        </p:nvSpPr>
        <p:spPr>
          <a:xfrm>
            <a:off x="771902" y="6192758"/>
            <a:ext cx="75625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PT" altLang="ja-JP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6432797" y="5730635"/>
            <a:ext cx="2191263" cy="462122"/>
          </a:xfrm>
          <a:prstGeom prst="roundRect">
            <a:avLst/>
          </a:prstGeom>
          <a:solidFill>
            <a:srgbClr val="1762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126999" y="5737275"/>
            <a:ext cx="2843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ja-JP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APOIO DOS PARC. </a:t>
            </a:r>
          </a:p>
          <a:p>
            <a:pPr algn="ctr"/>
            <a:r>
              <a:rPr lang="pt-PT" altLang="ja-JP" sz="13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 DESENV.</a:t>
            </a:r>
            <a:endParaRPr lang="pt-PT" altLang="ja-JP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/>
          </a:p>
        </p:txBody>
      </p:sp>
      <p:sp>
        <p:nvSpPr>
          <p:cNvPr id="25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7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521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44320" y="2091524"/>
            <a:ext cx="8142480" cy="4117720"/>
          </a:xfrm>
        </p:spPr>
        <p:txBody>
          <a:bodyPr vert="horz" lIns="91440" tIns="45720" rIns="91440" bIns="45720" rtlCol="0">
            <a:normAutofit/>
          </a:bodyPr>
          <a:lstStyle/>
          <a:p>
            <a:pPr lvl="1" algn="just">
              <a:lnSpc>
                <a:spcPct val="125000"/>
              </a:lnSpc>
            </a:pPr>
            <a:endParaRPr lang="pt-PT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65760" lvl="1" indent="0" algn="just">
              <a:lnSpc>
                <a:spcPct val="125000"/>
              </a:lnSpc>
              <a:buNone/>
            </a:pPr>
            <a:r>
              <a:rPr lang="pt-BR" dirty="0" smtClean="0">
                <a:solidFill>
                  <a:srgbClr val="000000"/>
                </a:solidFill>
              </a:rPr>
              <a:t>Criar </a:t>
            </a:r>
            <a:r>
              <a:rPr lang="pt-BR" dirty="0">
                <a:solidFill>
                  <a:srgbClr val="000000"/>
                </a:solidFill>
              </a:rPr>
              <a:t>novos modelos de desenvolvimento agrário, tendo em conta os aspectos </a:t>
            </a:r>
            <a:r>
              <a:rPr lang="pt-BR" dirty="0" smtClean="0">
                <a:solidFill>
                  <a:srgbClr val="000000"/>
                </a:solidFill>
              </a:rPr>
              <a:t>ambientais, </a:t>
            </a:r>
            <a:r>
              <a:rPr lang="pt-BR" dirty="0" err="1" smtClean="0">
                <a:solidFill>
                  <a:srgbClr val="000000"/>
                </a:solidFill>
              </a:rPr>
              <a:t>socio</a:t>
            </a:r>
            <a:r>
              <a:rPr lang="pt-BR" dirty="0" err="1">
                <a:solidFill>
                  <a:srgbClr val="000000"/>
                </a:solidFill>
              </a:rPr>
              <a:t>-</a:t>
            </a:r>
            <a:r>
              <a:rPr lang="pt-BR" dirty="0" err="1" smtClean="0">
                <a:solidFill>
                  <a:srgbClr val="000000"/>
                </a:solidFill>
              </a:rPr>
              <a:t>económicos</a:t>
            </a:r>
            <a:r>
              <a:rPr lang="pt-BR" dirty="0" smtClean="0">
                <a:solidFill>
                  <a:srgbClr val="000000"/>
                </a:solidFill>
              </a:rPr>
              <a:t> e culturais, visando </a:t>
            </a:r>
            <a:r>
              <a:rPr lang="pt-BR" dirty="0">
                <a:solidFill>
                  <a:srgbClr val="000000"/>
                </a:solidFill>
              </a:rPr>
              <a:t>o desenvolvimento agrário </a:t>
            </a:r>
            <a:r>
              <a:rPr lang="pt-BR" dirty="0" smtClean="0">
                <a:solidFill>
                  <a:srgbClr val="000000"/>
                </a:solidFill>
              </a:rPr>
              <a:t>local e </a:t>
            </a:r>
            <a:r>
              <a:rPr lang="pt-BR" dirty="0">
                <a:solidFill>
                  <a:srgbClr val="000000"/>
                </a:solidFill>
              </a:rPr>
              <a:t>regional orientado para o </a:t>
            </a:r>
            <a:r>
              <a:rPr lang="pt-BR" dirty="0" smtClean="0">
                <a:solidFill>
                  <a:srgbClr val="000000"/>
                </a:solidFill>
              </a:rPr>
              <a:t>mercado</a:t>
            </a:r>
            <a:r>
              <a:rPr lang="pt-BR" dirty="0">
                <a:solidFill>
                  <a:srgbClr val="000000"/>
                </a:solidFill>
              </a:rPr>
              <a:t> </a:t>
            </a:r>
            <a:r>
              <a:rPr lang="pt-BR" dirty="0" smtClean="0">
                <a:solidFill>
                  <a:srgbClr val="000000"/>
                </a:solidFill>
              </a:rPr>
              <a:t>e com </a:t>
            </a:r>
            <a:r>
              <a:rPr lang="pt-BR" dirty="0">
                <a:solidFill>
                  <a:srgbClr val="000000"/>
                </a:solidFill>
              </a:rPr>
              <a:t>vantagens competitivas.</a:t>
            </a:r>
            <a:endParaRPr lang="en-ZA" dirty="0">
              <a:solidFill>
                <a:srgbClr val="000000"/>
              </a:solidFill>
            </a:endParaRPr>
          </a:p>
          <a:p>
            <a:pPr marL="68580" indent="0" algn="just">
              <a:lnSpc>
                <a:spcPct val="125000"/>
              </a:lnSpc>
              <a:buNone/>
            </a:pPr>
            <a:endParaRPr lang="en-ZA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90997" y="877835"/>
            <a:ext cx="6820459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pt-PT" sz="3200" kern="1200" dirty="0" smtClean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II.1. </a:t>
            </a:r>
            <a:r>
              <a:rPr lang="pt-PT" sz="3200" kern="1200" dirty="0">
                <a:solidFill>
                  <a:schemeClr val="accent1"/>
                </a:solidFill>
                <a:latin typeface="Calibri"/>
                <a:ea typeface="+mj-ea"/>
                <a:cs typeface="Calibri"/>
              </a:rPr>
              <a:t>Objectivo do ProSAVANA</a:t>
            </a:r>
            <a:r>
              <a:rPr lang="pt-PT" sz="3200" dirty="0"/>
              <a:t/>
            </a:r>
            <a:br>
              <a:rPr lang="pt-PT" sz="3200" dirty="0"/>
            </a:br>
            <a:endParaRPr lang="en-ZA" sz="32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8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7539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2988" y="2039938"/>
            <a:ext cx="7669212" cy="4406900"/>
          </a:xfrm>
        </p:spPr>
        <p:txBody>
          <a:bodyPr rtlCol="0">
            <a:normAutofit/>
          </a:bodyPr>
          <a:lstStyle/>
          <a:p>
            <a:pPr indent="-274320"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PT" sz="11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 smtClean="0">
                <a:solidFill>
                  <a:schemeClr val="tx1"/>
                </a:solidFill>
                <a:ea typeface="ＭＳ Ｐゴシック" pitchFamily="34" charset="-128"/>
              </a:rPr>
              <a:t>ProSAVANA – PI </a:t>
            </a:r>
            <a:r>
              <a:rPr lang="pt-PT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Projecto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de Melhoria da Capacidade de Investigação e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Transferência 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de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Tecnologia);</a:t>
            </a:r>
            <a:endParaRPr lang="pt-PT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571500" lvl="2" indent="0" algn="just" eaLnBrk="1" fontAlgn="auto" hangingPunct="1">
              <a:spcAft>
                <a:spcPts val="0"/>
              </a:spcAft>
              <a:buClrTx/>
              <a:buFont typeface="Wingdings 2" panose="05020102010507070707" pitchFamily="18" charset="2"/>
              <a:buNone/>
              <a:defRPr/>
            </a:pPr>
            <a:endParaRPr lang="pt-PT" sz="24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 smtClean="0">
                <a:solidFill>
                  <a:schemeClr val="tx1"/>
                </a:solidFill>
                <a:ea typeface="ＭＳ Ｐゴシック" pitchFamily="34" charset="-128"/>
              </a:rPr>
              <a:t>ProSAVANA </a:t>
            </a:r>
            <a:r>
              <a:rPr lang="pt-PT" b="1" dirty="0">
                <a:solidFill>
                  <a:schemeClr val="tx1"/>
                </a:solidFill>
                <a:ea typeface="ＭＳ Ｐゴシック" pitchFamily="34" charset="-128"/>
              </a:rPr>
              <a:t>– PEM </a:t>
            </a:r>
            <a:r>
              <a:rPr lang="pt-PT" dirty="0" smtClean="0">
                <a:solidFill>
                  <a:schemeClr val="tx1"/>
                </a:solidFill>
                <a:ea typeface="ＭＳ Ｐゴシック" pitchFamily="34" charset="-128"/>
              </a:rPr>
              <a:t>(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Projecto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de Extensão Agrária e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Modelos 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de Desenvolvimento</a:t>
            </a:r>
            <a:r>
              <a:rPr lang="pt-PT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);</a:t>
            </a:r>
            <a:endParaRPr lang="pt-PT" kern="0" dirty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0" indent="0" algn="just">
              <a:buClrTx/>
              <a:buNone/>
              <a:defRPr/>
            </a:pPr>
            <a:r>
              <a:rPr lang="pt-PT" b="1" dirty="0">
                <a:solidFill>
                  <a:schemeClr val="tx1"/>
                </a:solidFill>
                <a:ea typeface="ＭＳ Ｐゴシック" pitchFamily="34" charset="-128"/>
              </a:rPr>
              <a:t>ProSAVANA – PD </a:t>
            </a:r>
            <a:r>
              <a:rPr lang="pt-PT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(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Plano </a:t>
            </a:r>
            <a:r>
              <a:rPr lang="pt-PT" altLang="ja-JP" kern="0" dirty="0" err="1">
                <a:solidFill>
                  <a:schemeClr val="tx1"/>
                </a:solidFill>
                <a:ea typeface="ＭＳ Ｐゴシック"/>
                <a:cs typeface="Arial" pitchFamily="34" charset="0"/>
              </a:rPr>
              <a:t>Director</a:t>
            </a:r>
            <a:r>
              <a:rPr lang="pt-PT" altLang="ja-JP" kern="0" dirty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para o Desenvolvimento 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Agrário do Corredor de </a:t>
            </a:r>
            <a:r>
              <a:rPr lang="pt-PT" altLang="ja-JP" kern="0" dirty="0" err="1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Nacala</a:t>
            </a:r>
            <a:r>
              <a:rPr lang="pt-PT" altLang="ja-JP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).</a:t>
            </a:r>
            <a:r>
              <a:rPr lang="pt-PT" kern="0" dirty="0" smtClean="0">
                <a:solidFill>
                  <a:schemeClr val="tx1"/>
                </a:solidFill>
                <a:ea typeface="ＭＳ Ｐゴシック"/>
                <a:cs typeface="Arial" pitchFamily="34" charset="0"/>
              </a:rPr>
              <a:t> </a:t>
            </a:r>
            <a:endParaRPr lang="pt-PT" kern="0" dirty="0">
              <a:solidFill>
                <a:schemeClr val="tx1"/>
              </a:solidFill>
              <a:ea typeface="ＭＳ Ｐゴシック"/>
              <a:cs typeface="Arial" pitchFamily="34" charset="0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sz="2200" dirty="0">
              <a:solidFill>
                <a:schemeClr val="tx1"/>
              </a:solidFill>
              <a:ea typeface="ＭＳ Ｐゴシック" pitchFamily="34" charset="-128"/>
            </a:endParaRPr>
          </a:p>
          <a:p>
            <a:pPr marL="457200" indent="-457200" algn="just" eaLnBrk="1" fontAlgn="auto" hangingPunct="1">
              <a:spcAft>
                <a:spcPts val="0"/>
              </a:spcAft>
              <a:buClrTx/>
              <a:buFont typeface="+mj-lt"/>
              <a:buAutoNum type="arabicPeriod"/>
              <a:defRPr/>
            </a:pPr>
            <a:endParaRPr lang="pt-PT" sz="2200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1076406" y="367354"/>
            <a:ext cx="702468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II.2. </a:t>
            </a:r>
            <a:r>
              <a:rPr lang="en-US" altLang="en-US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Componentes</a:t>
            </a:r>
            <a:endParaRPr lang="en-US" alt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4572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4CE6CF-B4D2-4F84-AE26-E00C6866428B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Calibri"/>
              </a:rPr>
              <a:pPr/>
              <a:t>9</a:t>
            </a:fld>
            <a:endParaRPr lang="ja-JP" altLang="en-US" dirty="0">
              <a:solidFill>
                <a:prstClr val="black">
                  <a:tint val="75000"/>
                </a:prst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2197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14362</TotalTime>
  <Words>852</Words>
  <Application>Microsoft Macintosh PowerPoint</Application>
  <PresentationFormat>On-screen Show (4:3)</PresentationFormat>
  <Paragraphs>143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Austin</vt:lpstr>
      <vt:lpstr>PowerPoint Presentation</vt:lpstr>
      <vt:lpstr>Estrutura de Apresentação</vt:lpstr>
      <vt:lpstr>I. ProSAVANA: Contextualização</vt:lpstr>
      <vt:lpstr>I. ProSAVANA: Contextualização (Cont.)</vt:lpstr>
      <vt:lpstr>I. Contextualização (cont):   Área de Estudo ProSAVANA</vt:lpstr>
      <vt:lpstr> II. Visão, Missão, Objectivos e Fases do ProSAVANA </vt:lpstr>
      <vt:lpstr>II. Visão e Missões do ProSAVANA</vt:lpstr>
      <vt:lpstr>II.1. Objectivo do ProSAVANA </vt:lpstr>
      <vt:lpstr>II.2. Componentes</vt:lpstr>
      <vt:lpstr>II.3 Fases do ProSAVANA</vt:lpstr>
      <vt:lpstr> III. Relevância do ProSAVANA no contexto actual do sector agrário</vt:lpstr>
      <vt:lpstr>III. Alguns desafios do sector  agrário a enfrentar </vt:lpstr>
      <vt:lpstr> IV. Os actores do ProSAVANA</vt:lpstr>
      <vt:lpstr>PowerPoint Presentation</vt:lpstr>
      <vt:lpstr>PowerPoint Presentation</vt:lpstr>
      <vt:lpstr>IV.2. Articulação com as OSC Nacionais</vt:lpstr>
      <vt:lpstr> V. Desafios</vt:lpstr>
      <vt:lpstr>IV. Desafios</vt:lpstr>
      <vt:lpstr>PowerPoint Presentation</vt:lpstr>
    </vt:vector>
  </TitlesOfParts>
  <Company>Task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DELINEATIVE PICTURE in 2030</dc:title>
  <dc:creator>秋山 晶子</dc:creator>
  <cp:lastModifiedBy>Jusimeire  Melo Mourao</cp:lastModifiedBy>
  <cp:revision>1192</cp:revision>
  <cp:lastPrinted>2016-04-18T08:44:40Z</cp:lastPrinted>
  <dcterms:created xsi:type="dcterms:W3CDTF">2014-01-09T01:02:42Z</dcterms:created>
  <dcterms:modified xsi:type="dcterms:W3CDTF">2016-04-18T08:46:11Z</dcterms:modified>
</cp:coreProperties>
</file>